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1" r:id="rId3"/>
    <p:sldId id="286" r:id="rId4"/>
    <p:sldId id="287" r:id="rId5"/>
    <p:sldId id="261" r:id="rId6"/>
    <p:sldId id="274" r:id="rId7"/>
    <p:sldId id="303" r:id="rId8"/>
    <p:sldId id="294" r:id="rId9"/>
    <p:sldId id="282" r:id="rId10"/>
    <p:sldId id="301" r:id="rId11"/>
    <p:sldId id="300" r:id="rId12"/>
    <p:sldId id="284" r:id="rId13"/>
    <p:sldId id="302" r:id="rId14"/>
    <p:sldId id="293" r:id="rId15"/>
    <p:sldId id="304" r:id="rId16"/>
    <p:sldId id="305" r:id="rId17"/>
    <p:sldId id="292" r:id="rId18"/>
    <p:sldId id="299" r:id="rId19"/>
    <p:sldId id="295" r:id="rId20"/>
    <p:sldId id="307" r:id="rId21"/>
    <p:sldId id="264" r:id="rId22"/>
    <p:sldId id="306" r:id="rId23"/>
    <p:sldId id="288" r:id="rId24"/>
    <p:sldId id="289" r:id="rId25"/>
    <p:sldId id="263" r:id="rId26"/>
    <p:sldId id="291" r:id="rId27"/>
  </p:sldIdLst>
  <p:sldSz cx="12192000" cy="6858000"/>
  <p:notesSz cx="6858000" cy="1362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F5FD72-F71E-7BAF-12F6-15774A2BA6A8}" v="14" dt="2020-04-14T18:27:57.004"/>
    <p1510:client id="{5288DD09-5EB7-B331-9D16-5ECC44D9AEA6}" v="213" dt="2020-04-14T15:46:51.813"/>
    <p1510:client id="{61A01ADA-441B-4966-B561-F00BD5F7DB33}" v="210" dt="2020-04-14T15:10:35.002"/>
    <p1510:client id="{79F27045-5FCB-13F9-81D7-48C42A87019F}" v="85" dt="2020-04-14T15:51:29.011"/>
    <p1510:client id="{8DFB6244-4509-ADFB-F2F4-FC1E642932F1}" v="1039" dt="2020-04-14T23:43:36.622"/>
    <p1510:client id="{A9DFA887-26B6-2AA3-281A-93A4BABFEB30}" v="623" dt="2020-04-14T17:34:21.340"/>
    <p1510:client id="{B03A6642-0C01-4ACB-B86B-BBB8B15BBA0C}" v="270" dt="2020-04-14T14:17:13.385"/>
    <p1510:client id="{B355F139-F312-CED6-25C9-E64C1BC6925D}" v="185" dt="2020-04-14T18:23:14.750"/>
    <p1510:client id="{BF4FDE81-AA00-5B48-B974-B1A5ABDCF0E0}" v="522" dt="2020-04-14T23:33:50.242"/>
    <p1510:client id="{CB20F03F-60E8-A1C3-3036-BE13EE0CB1DB}" v="1" dt="2020-04-14T18:30:15.893"/>
    <p1510:client id="{CC2BF8B6-1E54-D7A7-CF1A-8C0DA0A33D01}" v="1190" dt="2020-04-14T16:12:40.792"/>
    <p1510:client id="{F4BA6444-88A0-915E-F6A8-F910BBC095A9}" v="12" dt="2020-04-14T18:26:15.232"/>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80489"/>
  </p:normalViewPr>
  <p:slideViewPr>
    <p:cSldViewPr snapToGrid="0" snapToObjects="1">
      <p:cViewPr varScale="1">
        <p:scale>
          <a:sx n="123" d="100"/>
          <a:sy n="123" d="100"/>
        </p:scale>
        <p:origin x="10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1C3BC8-1DDB-AC43-8A6D-C9E9B98503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BFE7E385-3BFD-ED4D-8716-EB1810FA57B3}">
      <dgm:prSet phldrT="[Text]"/>
      <dgm:spPr/>
      <dgm:t>
        <a:bodyPr/>
        <a:lstStyle/>
        <a:p>
          <a:r>
            <a:rPr lang="en-GB"/>
            <a:t>Coordinator</a:t>
          </a:r>
        </a:p>
      </dgm:t>
    </dgm:pt>
    <dgm:pt modelId="{4BC2AED2-2B2D-B444-A144-8063C6C401A4}" type="parTrans" cxnId="{96E0A19E-73FC-E84B-A84E-C0238DE4C7A7}">
      <dgm:prSet/>
      <dgm:spPr/>
      <dgm:t>
        <a:bodyPr/>
        <a:lstStyle/>
        <a:p>
          <a:endParaRPr lang="en-GB"/>
        </a:p>
      </dgm:t>
    </dgm:pt>
    <dgm:pt modelId="{791857E8-70C9-7141-8EFB-ABA2E993E192}" type="sibTrans" cxnId="{96E0A19E-73FC-E84B-A84E-C0238DE4C7A7}">
      <dgm:prSet/>
      <dgm:spPr/>
      <dgm:t>
        <a:bodyPr/>
        <a:lstStyle/>
        <a:p>
          <a:endParaRPr lang="en-GB"/>
        </a:p>
      </dgm:t>
    </dgm:pt>
    <dgm:pt modelId="{FE61CB98-1E1F-6147-B804-274FA7A72DA6}">
      <dgm:prSet phldrT="[Text]"/>
      <dgm:spPr/>
      <dgm:t>
        <a:bodyPr/>
        <a:lstStyle/>
        <a:p>
          <a:r>
            <a:rPr lang="en-GB"/>
            <a:t>Aishwarya Jakka</a:t>
          </a:r>
        </a:p>
      </dgm:t>
    </dgm:pt>
    <dgm:pt modelId="{636314BB-A052-1A4B-BF3A-E508E4E84C31}" type="parTrans" cxnId="{779A92AA-1879-4540-9568-7914E97623E5}">
      <dgm:prSet/>
      <dgm:spPr/>
      <dgm:t>
        <a:bodyPr/>
        <a:lstStyle/>
        <a:p>
          <a:endParaRPr lang="en-GB"/>
        </a:p>
      </dgm:t>
    </dgm:pt>
    <dgm:pt modelId="{6C95360D-CFB5-2540-AE11-05FF432EC3EA}" type="sibTrans" cxnId="{779A92AA-1879-4540-9568-7914E97623E5}">
      <dgm:prSet/>
      <dgm:spPr/>
      <dgm:t>
        <a:bodyPr/>
        <a:lstStyle/>
        <a:p>
          <a:endParaRPr lang="en-GB"/>
        </a:p>
      </dgm:t>
    </dgm:pt>
    <dgm:pt modelId="{2E4EB5C3-E755-E044-879A-0A7A7BB29643}">
      <dgm:prSet phldrT="[Text]"/>
      <dgm:spPr/>
      <dgm:t>
        <a:bodyPr/>
        <a:lstStyle/>
        <a:p>
          <a:r>
            <a:rPr lang="en-GB"/>
            <a:t>MongoDB</a:t>
          </a:r>
        </a:p>
      </dgm:t>
    </dgm:pt>
    <dgm:pt modelId="{52BB7E9B-484C-2846-8304-B5ABE1F1F3D8}" type="parTrans" cxnId="{6802CB55-AEDD-AE46-9949-A837ED56B915}">
      <dgm:prSet/>
      <dgm:spPr/>
      <dgm:t>
        <a:bodyPr/>
        <a:lstStyle/>
        <a:p>
          <a:endParaRPr lang="en-GB"/>
        </a:p>
      </dgm:t>
    </dgm:pt>
    <dgm:pt modelId="{4EA5999E-9A91-E34A-AA9D-3C8F92D851C4}" type="sibTrans" cxnId="{6802CB55-AEDD-AE46-9949-A837ED56B915}">
      <dgm:prSet/>
      <dgm:spPr/>
      <dgm:t>
        <a:bodyPr/>
        <a:lstStyle/>
        <a:p>
          <a:endParaRPr lang="en-GB"/>
        </a:p>
      </dgm:t>
    </dgm:pt>
    <dgm:pt modelId="{D7EE7C0D-920A-0D42-8ADD-6CFE17427BEC}">
      <dgm:prSet phldrT="[Text]"/>
      <dgm:spPr/>
      <dgm:t>
        <a:bodyPr/>
        <a:lstStyle/>
        <a:p>
          <a:r>
            <a:rPr lang="en-GB"/>
            <a:t>Piu Mallick</a:t>
          </a:r>
        </a:p>
      </dgm:t>
    </dgm:pt>
    <dgm:pt modelId="{29346837-C70A-8948-8CAC-5DF865504236}" type="parTrans" cxnId="{1B1C3361-1C67-2949-8386-1B456D82F154}">
      <dgm:prSet/>
      <dgm:spPr/>
      <dgm:t>
        <a:bodyPr/>
        <a:lstStyle/>
        <a:p>
          <a:endParaRPr lang="en-GB"/>
        </a:p>
      </dgm:t>
    </dgm:pt>
    <dgm:pt modelId="{698284B1-F856-AC49-AE56-6FA11FF5E266}" type="sibTrans" cxnId="{1B1C3361-1C67-2949-8386-1B456D82F154}">
      <dgm:prSet/>
      <dgm:spPr/>
      <dgm:t>
        <a:bodyPr/>
        <a:lstStyle/>
        <a:p>
          <a:endParaRPr lang="en-GB"/>
        </a:p>
      </dgm:t>
    </dgm:pt>
    <dgm:pt modelId="{5A9F1223-E8A2-8843-A4C1-D4968066F63F}">
      <dgm:prSet phldrT="[Text]"/>
      <dgm:spPr/>
      <dgm:t>
        <a:bodyPr/>
        <a:lstStyle/>
        <a:p>
          <a:r>
            <a:rPr lang="en-GB"/>
            <a:t>Reshma Pothen</a:t>
          </a:r>
        </a:p>
      </dgm:t>
    </dgm:pt>
    <dgm:pt modelId="{336A9EE2-D871-104A-92C2-4E5A785F66D4}" type="parTrans" cxnId="{9926D76B-1255-BE4E-9552-42EA8E3191FD}">
      <dgm:prSet/>
      <dgm:spPr/>
      <dgm:t>
        <a:bodyPr/>
        <a:lstStyle/>
        <a:p>
          <a:endParaRPr lang="en-GB"/>
        </a:p>
      </dgm:t>
    </dgm:pt>
    <dgm:pt modelId="{B8D3B18D-677E-F34F-AC2F-D61FE3B06E06}" type="sibTrans" cxnId="{9926D76B-1255-BE4E-9552-42EA8E3191FD}">
      <dgm:prSet/>
      <dgm:spPr/>
      <dgm:t>
        <a:bodyPr/>
        <a:lstStyle/>
        <a:p>
          <a:endParaRPr lang="en-GB"/>
        </a:p>
      </dgm:t>
    </dgm:pt>
    <dgm:pt modelId="{9C64B502-73A3-F943-A1B9-617004218BE4}">
      <dgm:prSet/>
      <dgm:spPr/>
      <dgm:t>
        <a:bodyPr/>
        <a:lstStyle/>
        <a:p>
          <a:r>
            <a:rPr lang="en-GB"/>
            <a:t>Soham Bhatnagar</a:t>
          </a:r>
        </a:p>
      </dgm:t>
    </dgm:pt>
    <dgm:pt modelId="{D161904E-E6D3-C740-90E5-94D1EE3EB9C5}" type="parTrans" cxnId="{AF28BDBE-EC84-664E-A35D-0FC30154DE8F}">
      <dgm:prSet/>
      <dgm:spPr/>
      <dgm:t>
        <a:bodyPr/>
        <a:lstStyle/>
        <a:p>
          <a:endParaRPr lang="en-GB"/>
        </a:p>
      </dgm:t>
    </dgm:pt>
    <dgm:pt modelId="{47457E5F-22C1-A04B-B9C5-3657CDC980B7}" type="sibTrans" cxnId="{AF28BDBE-EC84-664E-A35D-0FC30154DE8F}">
      <dgm:prSet/>
      <dgm:spPr/>
      <dgm:t>
        <a:bodyPr/>
        <a:lstStyle/>
        <a:p>
          <a:endParaRPr lang="en-GB"/>
        </a:p>
      </dgm:t>
    </dgm:pt>
    <dgm:pt modelId="{7179A550-2BD4-8B40-B3D5-36B7C0A1CC2B}">
      <dgm:prSet/>
      <dgm:spPr/>
      <dgm:t>
        <a:bodyPr/>
        <a:lstStyle/>
        <a:p>
          <a:r>
            <a:rPr lang="en-GB"/>
            <a:t>Neo4j</a:t>
          </a:r>
        </a:p>
      </dgm:t>
    </dgm:pt>
    <dgm:pt modelId="{B3F60664-3E63-2949-8519-EC60B2EF72F1}" type="parTrans" cxnId="{C403338A-93A3-4C47-BEDF-EC5DA4DD6F3E}">
      <dgm:prSet/>
      <dgm:spPr/>
      <dgm:t>
        <a:bodyPr/>
        <a:lstStyle/>
        <a:p>
          <a:endParaRPr lang="en-GB"/>
        </a:p>
      </dgm:t>
    </dgm:pt>
    <dgm:pt modelId="{2C9ADCE3-3B06-2649-B659-912ABA601E97}" type="sibTrans" cxnId="{C403338A-93A3-4C47-BEDF-EC5DA4DD6F3E}">
      <dgm:prSet/>
      <dgm:spPr/>
      <dgm:t>
        <a:bodyPr/>
        <a:lstStyle/>
        <a:p>
          <a:endParaRPr lang="en-GB"/>
        </a:p>
      </dgm:t>
    </dgm:pt>
    <dgm:pt modelId="{AF7E337A-65D2-E54B-A675-C0E51685BEA8}">
      <dgm:prSet/>
      <dgm:spPr/>
      <dgm:t>
        <a:bodyPr/>
        <a:lstStyle/>
        <a:p>
          <a:r>
            <a:rPr lang="en-GB"/>
            <a:t>Aishwarya Jakka</a:t>
          </a:r>
        </a:p>
      </dgm:t>
    </dgm:pt>
    <dgm:pt modelId="{6F4F6C5F-13C8-3442-AE5F-3E67BCA90CA0}" type="parTrans" cxnId="{DE5F66A6-3D50-4944-8A08-1FF57B11AE1B}">
      <dgm:prSet/>
      <dgm:spPr/>
      <dgm:t>
        <a:bodyPr/>
        <a:lstStyle/>
        <a:p>
          <a:endParaRPr lang="en-GB"/>
        </a:p>
      </dgm:t>
    </dgm:pt>
    <dgm:pt modelId="{190C1578-6496-4141-9D31-82DD8B102257}" type="sibTrans" cxnId="{DE5F66A6-3D50-4944-8A08-1FF57B11AE1B}">
      <dgm:prSet/>
      <dgm:spPr/>
      <dgm:t>
        <a:bodyPr/>
        <a:lstStyle/>
        <a:p>
          <a:endParaRPr lang="en-GB"/>
        </a:p>
      </dgm:t>
    </dgm:pt>
    <dgm:pt modelId="{A09413E4-77F8-7144-9AB2-12B2BB0BA339}">
      <dgm:prSet/>
      <dgm:spPr/>
      <dgm:t>
        <a:bodyPr/>
        <a:lstStyle/>
        <a:p>
          <a:pPr rtl="0"/>
          <a:r>
            <a:rPr lang="en-GB">
              <a:latin typeface="Calibri Light" panose="020F0302020204030204"/>
            </a:rPr>
            <a:t>Front End-Backend</a:t>
          </a:r>
          <a:r>
            <a:rPr lang="en-GB"/>
            <a:t> Integration</a:t>
          </a:r>
        </a:p>
      </dgm:t>
    </dgm:pt>
    <dgm:pt modelId="{E0293894-7C68-7349-8A12-A3FC1FD33DE2}" type="parTrans" cxnId="{28E0613A-E6F1-A740-BE85-771052C04E0A}">
      <dgm:prSet/>
      <dgm:spPr/>
      <dgm:t>
        <a:bodyPr/>
        <a:lstStyle/>
        <a:p>
          <a:endParaRPr lang="en-GB"/>
        </a:p>
      </dgm:t>
    </dgm:pt>
    <dgm:pt modelId="{2B8AFAB2-D8DA-CE42-8B07-CCA6A584D6BD}" type="sibTrans" cxnId="{28E0613A-E6F1-A740-BE85-771052C04E0A}">
      <dgm:prSet/>
      <dgm:spPr/>
      <dgm:t>
        <a:bodyPr/>
        <a:lstStyle/>
        <a:p>
          <a:endParaRPr lang="en-GB"/>
        </a:p>
      </dgm:t>
    </dgm:pt>
    <dgm:pt modelId="{EDA05F1E-00DB-1647-8112-0A422C42FA20}">
      <dgm:prSet/>
      <dgm:spPr/>
      <dgm:t>
        <a:bodyPr/>
        <a:lstStyle/>
        <a:p>
          <a:r>
            <a:rPr lang="en-GB"/>
            <a:t>Kenny </a:t>
          </a:r>
          <a:r>
            <a:rPr lang="en-GB">
              <a:latin typeface="Calibri Light" panose="020F0302020204030204"/>
            </a:rPr>
            <a:t>Wu</a:t>
          </a:r>
          <a:endParaRPr lang="en-GB"/>
        </a:p>
      </dgm:t>
    </dgm:pt>
    <dgm:pt modelId="{7712433D-2F78-4F42-8DA2-CA7FB1739398}" type="parTrans" cxnId="{1A0083B0-3C1C-0046-92FC-B6F2A6A9B323}">
      <dgm:prSet/>
      <dgm:spPr/>
      <dgm:t>
        <a:bodyPr/>
        <a:lstStyle/>
        <a:p>
          <a:endParaRPr lang="en-GB"/>
        </a:p>
      </dgm:t>
    </dgm:pt>
    <dgm:pt modelId="{9031A2AB-35B7-CC41-877C-1631912CC45C}" type="sibTrans" cxnId="{1A0083B0-3C1C-0046-92FC-B6F2A6A9B323}">
      <dgm:prSet/>
      <dgm:spPr/>
      <dgm:t>
        <a:bodyPr/>
        <a:lstStyle/>
        <a:p>
          <a:endParaRPr lang="en-GB"/>
        </a:p>
      </dgm:t>
    </dgm:pt>
    <dgm:pt modelId="{93E01416-5C79-0443-838E-46CFC6022F48}">
      <dgm:prSet/>
      <dgm:spPr/>
      <dgm:t>
        <a:bodyPr/>
        <a:lstStyle/>
        <a:p>
          <a:r>
            <a:rPr lang="en-GB"/>
            <a:t>Kwesi Aguillera</a:t>
          </a:r>
        </a:p>
      </dgm:t>
    </dgm:pt>
    <dgm:pt modelId="{811AB085-B6E0-B949-9B49-BEF7299CB92C}" type="parTrans" cxnId="{6409E082-EA83-0045-9545-9DCEB98A9411}">
      <dgm:prSet/>
      <dgm:spPr/>
      <dgm:t>
        <a:bodyPr/>
        <a:lstStyle/>
        <a:p>
          <a:endParaRPr lang="en-GB"/>
        </a:p>
      </dgm:t>
    </dgm:pt>
    <dgm:pt modelId="{04FC1550-88CF-C54A-AF3A-B767E5EBF049}" type="sibTrans" cxnId="{6409E082-EA83-0045-9545-9DCEB98A9411}">
      <dgm:prSet/>
      <dgm:spPr/>
      <dgm:t>
        <a:bodyPr/>
        <a:lstStyle/>
        <a:p>
          <a:endParaRPr lang="en-GB"/>
        </a:p>
      </dgm:t>
    </dgm:pt>
    <dgm:pt modelId="{20B97CB7-1649-7849-B56A-32F03794DAA2}">
      <dgm:prSet/>
      <dgm:spPr/>
      <dgm:t>
        <a:bodyPr/>
        <a:lstStyle/>
        <a:p>
          <a:r>
            <a:rPr lang="en-GB"/>
            <a:t>Documentation</a:t>
          </a:r>
        </a:p>
      </dgm:t>
    </dgm:pt>
    <dgm:pt modelId="{22945F5C-420C-0B4B-96E2-9D93E3950824}" type="parTrans" cxnId="{324F648E-5DAA-754F-A3F8-DD56D51F10F9}">
      <dgm:prSet/>
      <dgm:spPr/>
      <dgm:t>
        <a:bodyPr/>
        <a:lstStyle/>
        <a:p>
          <a:endParaRPr lang="en-GB"/>
        </a:p>
      </dgm:t>
    </dgm:pt>
    <dgm:pt modelId="{62960824-708A-F144-968E-5203B1CFD6C5}" type="sibTrans" cxnId="{324F648E-5DAA-754F-A3F8-DD56D51F10F9}">
      <dgm:prSet/>
      <dgm:spPr/>
      <dgm:t>
        <a:bodyPr/>
        <a:lstStyle/>
        <a:p>
          <a:endParaRPr lang="en-GB"/>
        </a:p>
      </dgm:t>
    </dgm:pt>
    <dgm:pt modelId="{F08B2A43-0A8A-F943-8219-EF66F499776E}">
      <dgm:prSet/>
      <dgm:spPr/>
      <dgm:t>
        <a:bodyPr/>
        <a:lstStyle/>
        <a:p>
          <a:r>
            <a:rPr lang="en-GB"/>
            <a:t>Kwesi Aguillera</a:t>
          </a:r>
        </a:p>
      </dgm:t>
    </dgm:pt>
    <dgm:pt modelId="{9B5D035C-1347-C747-AEFF-58B0E611765D}" type="parTrans" cxnId="{4C13D54B-F393-EE45-A7C1-3AA9887EE4E3}">
      <dgm:prSet/>
      <dgm:spPr/>
      <dgm:t>
        <a:bodyPr/>
        <a:lstStyle/>
        <a:p>
          <a:endParaRPr lang="en-GB"/>
        </a:p>
      </dgm:t>
    </dgm:pt>
    <dgm:pt modelId="{C8DFDAAE-F023-0D4E-B137-D9F0D68CC6E7}" type="sibTrans" cxnId="{4C13D54B-F393-EE45-A7C1-3AA9887EE4E3}">
      <dgm:prSet/>
      <dgm:spPr/>
      <dgm:t>
        <a:bodyPr/>
        <a:lstStyle/>
        <a:p>
          <a:endParaRPr lang="en-GB"/>
        </a:p>
      </dgm:t>
    </dgm:pt>
    <dgm:pt modelId="{E8529B0D-9B24-4249-9FD9-4BC00D902493}">
      <dgm:prSet/>
      <dgm:spPr/>
      <dgm:t>
        <a:bodyPr/>
        <a:lstStyle/>
        <a:p>
          <a:r>
            <a:rPr lang="en-GB"/>
            <a:t>Kenny Wu</a:t>
          </a:r>
        </a:p>
      </dgm:t>
    </dgm:pt>
    <dgm:pt modelId="{E63B4C52-8879-AD43-90E7-4D52EA4D3CED}" type="parTrans" cxnId="{F67C3E21-8324-9245-A8E2-5B4DC8EDD41B}">
      <dgm:prSet/>
      <dgm:spPr/>
      <dgm:t>
        <a:bodyPr/>
        <a:lstStyle/>
        <a:p>
          <a:endParaRPr lang="en-GB"/>
        </a:p>
      </dgm:t>
    </dgm:pt>
    <dgm:pt modelId="{44B4DD87-0940-D74E-9D03-70962421A1D0}" type="sibTrans" cxnId="{F67C3E21-8324-9245-A8E2-5B4DC8EDD41B}">
      <dgm:prSet/>
      <dgm:spPr/>
      <dgm:t>
        <a:bodyPr/>
        <a:lstStyle/>
        <a:p>
          <a:endParaRPr lang="en-GB"/>
        </a:p>
      </dgm:t>
    </dgm:pt>
    <dgm:pt modelId="{4A3F716F-4920-D349-86B7-E4ACA18D90DA}">
      <dgm:prSet/>
      <dgm:spPr/>
      <dgm:t>
        <a:bodyPr/>
        <a:lstStyle/>
        <a:p>
          <a:r>
            <a:rPr lang="en-GB"/>
            <a:t>Shruti Gupta</a:t>
          </a:r>
        </a:p>
      </dgm:t>
    </dgm:pt>
    <dgm:pt modelId="{894CE487-FB25-7C49-A13B-49568F956632}" type="parTrans" cxnId="{189FA90A-B0AE-F641-A37B-7865E57688CE}">
      <dgm:prSet/>
      <dgm:spPr/>
      <dgm:t>
        <a:bodyPr/>
        <a:lstStyle/>
        <a:p>
          <a:endParaRPr lang="en-GB"/>
        </a:p>
      </dgm:t>
    </dgm:pt>
    <dgm:pt modelId="{F69321B1-22B4-6C48-91F2-D1BFBE60D72D}" type="sibTrans" cxnId="{189FA90A-B0AE-F641-A37B-7865E57688CE}">
      <dgm:prSet/>
      <dgm:spPr/>
      <dgm:t>
        <a:bodyPr/>
        <a:lstStyle/>
        <a:p>
          <a:endParaRPr lang="en-GB"/>
        </a:p>
      </dgm:t>
    </dgm:pt>
    <dgm:pt modelId="{CDF81381-63BA-634F-A8FE-EBB9FDA3650B}">
      <dgm:prSet/>
      <dgm:spPr/>
      <dgm:t>
        <a:bodyPr/>
        <a:lstStyle/>
        <a:p>
          <a:r>
            <a:rPr lang="en-GB"/>
            <a:t>Piu Mallick</a:t>
          </a:r>
        </a:p>
      </dgm:t>
    </dgm:pt>
    <dgm:pt modelId="{3C7BCA34-71E3-7B4D-B596-671A804C7041}" type="parTrans" cxnId="{283216FF-8119-2A4A-AD72-D8F2CB71DDAC}">
      <dgm:prSet/>
      <dgm:spPr/>
      <dgm:t>
        <a:bodyPr/>
        <a:lstStyle/>
        <a:p>
          <a:endParaRPr lang="en-GB"/>
        </a:p>
      </dgm:t>
    </dgm:pt>
    <dgm:pt modelId="{DF8C0DD5-C944-8840-A717-89B80A954196}" type="sibTrans" cxnId="{283216FF-8119-2A4A-AD72-D8F2CB71DDAC}">
      <dgm:prSet/>
      <dgm:spPr/>
      <dgm:t>
        <a:bodyPr/>
        <a:lstStyle/>
        <a:p>
          <a:endParaRPr lang="en-GB"/>
        </a:p>
      </dgm:t>
    </dgm:pt>
    <dgm:pt modelId="{09F5F09F-17C6-0349-A645-26959638B183}">
      <dgm:prSet/>
      <dgm:spPr/>
      <dgm:t>
        <a:bodyPr/>
        <a:lstStyle/>
        <a:p>
          <a:r>
            <a:rPr lang="en-GB"/>
            <a:t>Reshma Pothen</a:t>
          </a:r>
        </a:p>
      </dgm:t>
    </dgm:pt>
    <dgm:pt modelId="{87EE4DF9-F706-2C4C-9A4F-1A2DFA0140C7}" type="parTrans" cxnId="{450B50CC-E33F-E14F-AD53-C38837D3A4F5}">
      <dgm:prSet/>
      <dgm:spPr/>
      <dgm:t>
        <a:bodyPr/>
        <a:lstStyle/>
        <a:p>
          <a:endParaRPr lang="en-GB"/>
        </a:p>
      </dgm:t>
    </dgm:pt>
    <dgm:pt modelId="{AC4BFBF5-E169-FA48-8B3F-E36DFA414BDC}" type="sibTrans" cxnId="{450B50CC-E33F-E14F-AD53-C38837D3A4F5}">
      <dgm:prSet/>
      <dgm:spPr/>
      <dgm:t>
        <a:bodyPr/>
        <a:lstStyle/>
        <a:p>
          <a:endParaRPr lang="en-GB"/>
        </a:p>
      </dgm:t>
    </dgm:pt>
    <dgm:pt modelId="{16C820CB-A783-344D-98D7-D05CF57BA1F0}">
      <dgm:prSet phldrT="[Text]"/>
      <dgm:spPr/>
      <dgm:t>
        <a:bodyPr/>
        <a:lstStyle/>
        <a:p>
          <a:r>
            <a:rPr lang="en-GB"/>
            <a:t>Aishwarya Jakka</a:t>
          </a:r>
        </a:p>
      </dgm:t>
    </dgm:pt>
    <dgm:pt modelId="{9CBA04FD-AD38-FA40-AFA7-00B04D023E0D}" type="parTrans" cxnId="{CF569E09-13C8-B545-B395-006D07F58C69}">
      <dgm:prSet/>
      <dgm:spPr/>
      <dgm:t>
        <a:bodyPr/>
        <a:lstStyle/>
        <a:p>
          <a:endParaRPr lang="en-GB"/>
        </a:p>
      </dgm:t>
    </dgm:pt>
    <dgm:pt modelId="{0D2A5EB4-9748-5F4B-A132-5B2C48888FB6}" type="sibTrans" cxnId="{CF569E09-13C8-B545-B395-006D07F58C69}">
      <dgm:prSet/>
      <dgm:spPr/>
      <dgm:t>
        <a:bodyPr/>
        <a:lstStyle/>
        <a:p>
          <a:endParaRPr lang="en-GB"/>
        </a:p>
      </dgm:t>
    </dgm:pt>
    <dgm:pt modelId="{BC6E64B2-04EB-BA4F-BEFF-0947BF137D95}">
      <dgm:prSet phldrT="[Text]"/>
      <dgm:spPr/>
      <dgm:t>
        <a:bodyPr/>
        <a:lstStyle/>
        <a:p>
          <a:r>
            <a:rPr lang="en-GB"/>
            <a:t>Shruti Gupta</a:t>
          </a:r>
        </a:p>
      </dgm:t>
    </dgm:pt>
    <dgm:pt modelId="{0C35E195-9A5B-D648-A816-9A43CAD4DEE0}" type="parTrans" cxnId="{5A23878C-2AEA-E141-82DA-B3409EE1E053}">
      <dgm:prSet/>
      <dgm:spPr/>
      <dgm:t>
        <a:bodyPr/>
        <a:lstStyle/>
        <a:p>
          <a:endParaRPr lang="en-GB"/>
        </a:p>
      </dgm:t>
    </dgm:pt>
    <dgm:pt modelId="{730FC513-1D6E-3742-9854-E8676A4ED756}" type="sibTrans" cxnId="{5A23878C-2AEA-E141-82DA-B3409EE1E053}">
      <dgm:prSet/>
      <dgm:spPr/>
      <dgm:t>
        <a:bodyPr/>
        <a:lstStyle/>
        <a:p>
          <a:endParaRPr lang="en-GB"/>
        </a:p>
      </dgm:t>
    </dgm:pt>
    <dgm:pt modelId="{E440F7C1-569C-D845-A8EA-AD453C43BC4B}">
      <dgm:prSet/>
      <dgm:spPr/>
      <dgm:t>
        <a:bodyPr/>
        <a:lstStyle/>
        <a:p>
          <a:r>
            <a:rPr lang="en-GB"/>
            <a:t>SQL</a:t>
          </a:r>
        </a:p>
      </dgm:t>
    </dgm:pt>
    <dgm:pt modelId="{52297392-E701-064D-968C-D6ED70110BE4}" type="sibTrans" cxnId="{C789CFFF-6340-1F49-B86B-D3EF8EAEE5E4}">
      <dgm:prSet/>
      <dgm:spPr/>
      <dgm:t>
        <a:bodyPr/>
        <a:lstStyle/>
        <a:p>
          <a:endParaRPr lang="en-GB"/>
        </a:p>
      </dgm:t>
    </dgm:pt>
    <dgm:pt modelId="{71C29905-47E9-6C41-BA2B-F8CA7D831DA5}" type="parTrans" cxnId="{C789CFFF-6340-1F49-B86B-D3EF8EAEE5E4}">
      <dgm:prSet/>
      <dgm:spPr/>
      <dgm:t>
        <a:bodyPr/>
        <a:lstStyle/>
        <a:p>
          <a:endParaRPr lang="en-GB"/>
        </a:p>
      </dgm:t>
    </dgm:pt>
    <dgm:pt modelId="{0E988A49-318C-4F4C-AE79-03E0EDAEB76C}" type="pres">
      <dgm:prSet presAssocID="{431C3BC8-1DDB-AC43-8A6D-C9E9B9850339}" presName="diagram" presStyleCnt="0">
        <dgm:presLayoutVars>
          <dgm:dir/>
          <dgm:resizeHandles val="exact"/>
        </dgm:presLayoutVars>
      </dgm:prSet>
      <dgm:spPr/>
    </dgm:pt>
    <dgm:pt modelId="{F1B6C9F8-7720-BB4C-A22C-1ECC75E6F886}" type="pres">
      <dgm:prSet presAssocID="{BFE7E385-3BFD-ED4D-8716-EB1810FA57B3}" presName="node" presStyleLbl="node1" presStyleIdx="0" presStyleCnt="6">
        <dgm:presLayoutVars>
          <dgm:bulletEnabled val="1"/>
        </dgm:presLayoutVars>
      </dgm:prSet>
      <dgm:spPr/>
    </dgm:pt>
    <dgm:pt modelId="{6E928AB5-B046-F94B-B459-E7592D838131}" type="pres">
      <dgm:prSet presAssocID="{791857E8-70C9-7141-8EFB-ABA2E993E192}" presName="sibTrans" presStyleCnt="0"/>
      <dgm:spPr/>
    </dgm:pt>
    <dgm:pt modelId="{E0673D57-AD9F-DC41-91A4-6E17FE6F6660}" type="pres">
      <dgm:prSet presAssocID="{E440F7C1-569C-D845-A8EA-AD453C43BC4B}" presName="node" presStyleLbl="node1" presStyleIdx="1" presStyleCnt="6">
        <dgm:presLayoutVars>
          <dgm:bulletEnabled val="1"/>
        </dgm:presLayoutVars>
      </dgm:prSet>
      <dgm:spPr/>
    </dgm:pt>
    <dgm:pt modelId="{526E2B25-2914-744C-8B58-BC3F33A3924C}" type="pres">
      <dgm:prSet presAssocID="{52297392-E701-064D-968C-D6ED70110BE4}" presName="sibTrans" presStyleCnt="0"/>
      <dgm:spPr/>
    </dgm:pt>
    <dgm:pt modelId="{3A8DD67C-CA7C-B345-B5AD-4A81598E6577}" type="pres">
      <dgm:prSet presAssocID="{2E4EB5C3-E755-E044-879A-0A7A7BB29643}" presName="node" presStyleLbl="node1" presStyleIdx="2" presStyleCnt="6">
        <dgm:presLayoutVars>
          <dgm:bulletEnabled val="1"/>
        </dgm:presLayoutVars>
      </dgm:prSet>
      <dgm:spPr/>
    </dgm:pt>
    <dgm:pt modelId="{40D2DDDB-F0F0-7F40-A5C6-965EBFEF3CF5}" type="pres">
      <dgm:prSet presAssocID="{4EA5999E-9A91-E34A-AA9D-3C8F92D851C4}" presName="sibTrans" presStyleCnt="0"/>
      <dgm:spPr/>
    </dgm:pt>
    <dgm:pt modelId="{FD765142-EC24-4841-B608-178816E39300}" type="pres">
      <dgm:prSet presAssocID="{7179A550-2BD4-8B40-B3D5-36B7C0A1CC2B}" presName="node" presStyleLbl="node1" presStyleIdx="3" presStyleCnt="6">
        <dgm:presLayoutVars>
          <dgm:bulletEnabled val="1"/>
        </dgm:presLayoutVars>
      </dgm:prSet>
      <dgm:spPr/>
    </dgm:pt>
    <dgm:pt modelId="{9409442F-45C3-294D-B5C6-EBED815AE960}" type="pres">
      <dgm:prSet presAssocID="{2C9ADCE3-3B06-2649-B659-912ABA601E97}" presName="sibTrans" presStyleCnt="0"/>
      <dgm:spPr/>
    </dgm:pt>
    <dgm:pt modelId="{6956C4AC-F031-CD44-876E-8BB19117E1E4}" type="pres">
      <dgm:prSet presAssocID="{A09413E4-77F8-7144-9AB2-12B2BB0BA339}" presName="node" presStyleLbl="node1" presStyleIdx="4" presStyleCnt="6">
        <dgm:presLayoutVars>
          <dgm:bulletEnabled val="1"/>
        </dgm:presLayoutVars>
      </dgm:prSet>
      <dgm:spPr/>
    </dgm:pt>
    <dgm:pt modelId="{1CC4104F-C669-0049-804E-E505A081093F}" type="pres">
      <dgm:prSet presAssocID="{2B8AFAB2-D8DA-CE42-8B07-CCA6A584D6BD}" presName="sibTrans" presStyleCnt="0"/>
      <dgm:spPr/>
    </dgm:pt>
    <dgm:pt modelId="{6A497693-C4D3-DD46-8CA4-FEB87675E7D4}" type="pres">
      <dgm:prSet presAssocID="{20B97CB7-1649-7849-B56A-32F03794DAA2}" presName="node" presStyleLbl="node1" presStyleIdx="5" presStyleCnt="6">
        <dgm:presLayoutVars>
          <dgm:bulletEnabled val="1"/>
        </dgm:presLayoutVars>
      </dgm:prSet>
      <dgm:spPr/>
    </dgm:pt>
  </dgm:ptLst>
  <dgm:cxnLst>
    <dgm:cxn modelId="{CF569E09-13C8-B545-B395-006D07F58C69}" srcId="{E440F7C1-569C-D845-A8EA-AD453C43BC4B}" destId="{16C820CB-A783-344D-98D7-D05CF57BA1F0}" srcOrd="0" destOrd="0" parTransId="{9CBA04FD-AD38-FA40-AFA7-00B04D023E0D}" sibTransId="{0D2A5EB4-9748-5F4B-A132-5B2C48888FB6}"/>
    <dgm:cxn modelId="{189FA90A-B0AE-F641-A37B-7865E57688CE}" srcId="{20B97CB7-1649-7849-B56A-32F03794DAA2}" destId="{4A3F716F-4920-D349-86B7-E4ACA18D90DA}" srcOrd="1" destOrd="0" parTransId="{894CE487-FB25-7C49-A13B-49568F956632}" sibTransId="{F69321B1-22B4-6C48-91F2-D1BFBE60D72D}"/>
    <dgm:cxn modelId="{AB282A11-E751-374F-966F-4B62A202DC04}" type="presOf" srcId="{CDF81381-63BA-634F-A8FE-EBB9FDA3650B}" destId="{6A497693-C4D3-DD46-8CA4-FEB87675E7D4}" srcOrd="0" destOrd="1" presId="urn:microsoft.com/office/officeart/2005/8/layout/default"/>
    <dgm:cxn modelId="{7A5CBC1A-CF05-254E-95DD-DAAFB05F8B7D}" type="presOf" srcId="{BFE7E385-3BFD-ED4D-8716-EB1810FA57B3}" destId="{F1B6C9F8-7720-BB4C-A22C-1ECC75E6F886}" srcOrd="0" destOrd="0" presId="urn:microsoft.com/office/officeart/2005/8/layout/default"/>
    <dgm:cxn modelId="{B1C41921-D9F6-5D41-BADB-8C9E4A7E25D3}" type="presOf" srcId="{E8529B0D-9B24-4249-9FD9-4BC00D902493}" destId="{FD765142-EC24-4841-B608-178816E39300}" srcOrd="0" destOrd="4" presId="urn:microsoft.com/office/officeart/2005/8/layout/default"/>
    <dgm:cxn modelId="{F67C3E21-8324-9245-A8E2-5B4DC8EDD41B}" srcId="{7179A550-2BD4-8B40-B3D5-36B7C0A1CC2B}" destId="{E8529B0D-9B24-4249-9FD9-4BC00D902493}" srcOrd="3" destOrd="0" parTransId="{E63B4C52-8879-AD43-90E7-4D52EA4D3CED}" sibTransId="{44B4DD87-0940-D74E-9D03-70962421A1D0}"/>
    <dgm:cxn modelId="{28E0613A-E6F1-A740-BE85-771052C04E0A}" srcId="{431C3BC8-1DDB-AC43-8A6D-C9E9B9850339}" destId="{A09413E4-77F8-7144-9AB2-12B2BB0BA339}" srcOrd="4" destOrd="0" parTransId="{E0293894-7C68-7349-8A12-A3FC1FD33DE2}" sibTransId="{2B8AFAB2-D8DA-CE42-8B07-CCA6A584D6BD}"/>
    <dgm:cxn modelId="{0316363D-08F3-AC46-AEBF-708B0AE8CA60}" type="presOf" srcId="{F08B2A43-0A8A-F943-8219-EF66F499776E}" destId="{FD765142-EC24-4841-B608-178816E39300}" srcOrd="0" destOrd="3" presId="urn:microsoft.com/office/officeart/2005/8/layout/default"/>
    <dgm:cxn modelId="{4C13D54B-F393-EE45-A7C1-3AA9887EE4E3}" srcId="{7179A550-2BD4-8B40-B3D5-36B7C0A1CC2B}" destId="{F08B2A43-0A8A-F943-8219-EF66F499776E}" srcOrd="2" destOrd="0" parTransId="{9B5D035C-1347-C747-AEFF-58B0E611765D}" sibTransId="{C8DFDAAE-F023-0D4E-B137-D9F0D68CC6E7}"/>
    <dgm:cxn modelId="{FC908950-7A85-254A-BAF4-5C7FF9854DAB}" type="presOf" srcId="{AF7E337A-65D2-E54B-A675-C0E51685BEA8}" destId="{FD765142-EC24-4841-B608-178816E39300}" srcOrd="0" destOrd="2" presId="urn:microsoft.com/office/officeart/2005/8/layout/default"/>
    <dgm:cxn modelId="{6802CB55-AEDD-AE46-9949-A837ED56B915}" srcId="{431C3BC8-1DDB-AC43-8A6D-C9E9B9850339}" destId="{2E4EB5C3-E755-E044-879A-0A7A7BB29643}" srcOrd="2" destOrd="0" parTransId="{52BB7E9B-484C-2846-8304-B5ABE1F1F3D8}" sibTransId="{4EA5999E-9A91-E34A-AA9D-3C8F92D851C4}"/>
    <dgm:cxn modelId="{E65ABD58-8E27-D14C-96EF-189D4257B594}" type="presOf" srcId="{E440F7C1-569C-D845-A8EA-AD453C43BC4B}" destId="{E0673D57-AD9F-DC41-91A4-6E17FE6F6660}" srcOrd="0" destOrd="0" presId="urn:microsoft.com/office/officeart/2005/8/layout/default"/>
    <dgm:cxn modelId="{1B1C3361-1C67-2949-8386-1B456D82F154}" srcId="{2E4EB5C3-E755-E044-879A-0A7A7BB29643}" destId="{D7EE7C0D-920A-0D42-8ADD-6CFE17427BEC}" srcOrd="0" destOrd="0" parTransId="{29346837-C70A-8948-8CAC-5DF865504236}" sibTransId="{698284B1-F856-AC49-AE56-6FA11FF5E266}"/>
    <dgm:cxn modelId="{069B0A67-71A0-224D-9F22-97D3A80B34E8}" type="presOf" srcId="{09F5F09F-17C6-0349-A645-26959638B183}" destId="{6A497693-C4D3-DD46-8CA4-FEB87675E7D4}" srcOrd="0" destOrd="3" presId="urn:microsoft.com/office/officeart/2005/8/layout/default"/>
    <dgm:cxn modelId="{9926D76B-1255-BE4E-9552-42EA8E3191FD}" srcId="{2E4EB5C3-E755-E044-879A-0A7A7BB29643}" destId="{5A9F1223-E8A2-8843-A4C1-D4968066F63F}" srcOrd="1" destOrd="0" parTransId="{336A9EE2-D871-104A-92C2-4E5A785F66D4}" sibTransId="{B8D3B18D-677E-F34F-AC2F-D61FE3B06E06}"/>
    <dgm:cxn modelId="{2635826E-FEB3-E44C-9971-721CBE25C850}" type="presOf" srcId="{9C64B502-73A3-F943-A1B9-617004218BE4}" destId="{FD765142-EC24-4841-B608-178816E39300}" srcOrd="0" destOrd="1" presId="urn:microsoft.com/office/officeart/2005/8/layout/default"/>
    <dgm:cxn modelId="{5C529670-FE5E-3E4E-9A55-C140FC384D76}" type="presOf" srcId="{D7EE7C0D-920A-0D42-8ADD-6CFE17427BEC}" destId="{3A8DD67C-CA7C-B345-B5AD-4A81598E6577}" srcOrd="0" destOrd="1" presId="urn:microsoft.com/office/officeart/2005/8/layout/default"/>
    <dgm:cxn modelId="{80D35F72-C96B-694F-A77A-11779D7C119F}" type="presOf" srcId="{2E4EB5C3-E755-E044-879A-0A7A7BB29643}" destId="{3A8DD67C-CA7C-B345-B5AD-4A81598E6577}" srcOrd="0" destOrd="0" presId="urn:microsoft.com/office/officeart/2005/8/layout/default"/>
    <dgm:cxn modelId="{DE00C579-4470-2144-B370-2BD796120781}" type="presOf" srcId="{20B97CB7-1649-7849-B56A-32F03794DAA2}" destId="{6A497693-C4D3-DD46-8CA4-FEB87675E7D4}" srcOrd="0" destOrd="0" presId="urn:microsoft.com/office/officeart/2005/8/layout/default"/>
    <dgm:cxn modelId="{88993B7D-CA8E-8048-A6B7-636A74CF2D2E}" type="presOf" srcId="{4A3F716F-4920-D349-86B7-E4ACA18D90DA}" destId="{6A497693-C4D3-DD46-8CA4-FEB87675E7D4}" srcOrd="0" destOrd="2" presId="urn:microsoft.com/office/officeart/2005/8/layout/default"/>
    <dgm:cxn modelId="{6409E082-EA83-0045-9545-9DCEB98A9411}" srcId="{A09413E4-77F8-7144-9AB2-12B2BB0BA339}" destId="{93E01416-5C79-0443-838E-46CFC6022F48}" srcOrd="1" destOrd="0" parTransId="{811AB085-B6E0-B949-9B49-BEF7299CB92C}" sibTransId="{04FC1550-88CF-C54A-AF3A-B767E5EBF049}"/>
    <dgm:cxn modelId="{C403338A-93A3-4C47-BEDF-EC5DA4DD6F3E}" srcId="{431C3BC8-1DDB-AC43-8A6D-C9E9B9850339}" destId="{7179A550-2BD4-8B40-B3D5-36B7C0A1CC2B}" srcOrd="3" destOrd="0" parTransId="{B3F60664-3E63-2949-8519-EC60B2EF72F1}" sibTransId="{2C9ADCE3-3B06-2649-B659-912ABA601E97}"/>
    <dgm:cxn modelId="{5A23878C-2AEA-E141-82DA-B3409EE1E053}" srcId="{E440F7C1-569C-D845-A8EA-AD453C43BC4B}" destId="{BC6E64B2-04EB-BA4F-BEFF-0947BF137D95}" srcOrd="1" destOrd="0" parTransId="{0C35E195-9A5B-D648-A816-9A43CAD4DEE0}" sibTransId="{730FC513-1D6E-3742-9854-E8676A4ED756}"/>
    <dgm:cxn modelId="{324F648E-5DAA-754F-A3F8-DD56D51F10F9}" srcId="{431C3BC8-1DDB-AC43-8A6D-C9E9B9850339}" destId="{20B97CB7-1649-7849-B56A-32F03794DAA2}" srcOrd="5" destOrd="0" parTransId="{22945F5C-420C-0B4B-96E2-9D93E3950824}" sibTransId="{62960824-708A-F144-968E-5203B1CFD6C5}"/>
    <dgm:cxn modelId="{B0DD9993-AA65-944B-9EEB-479549F6E563}" type="presOf" srcId="{A09413E4-77F8-7144-9AB2-12B2BB0BA339}" destId="{6956C4AC-F031-CD44-876E-8BB19117E1E4}" srcOrd="0" destOrd="0" presId="urn:microsoft.com/office/officeart/2005/8/layout/default"/>
    <dgm:cxn modelId="{96E0A19E-73FC-E84B-A84E-C0238DE4C7A7}" srcId="{431C3BC8-1DDB-AC43-8A6D-C9E9B9850339}" destId="{BFE7E385-3BFD-ED4D-8716-EB1810FA57B3}" srcOrd="0" destOrd="0" parTransId="{4BC2AED2-2B2D-B444-A144-8063C6C401A4}" sibTransId="{791857E8-70C9-7141-8EFB-ABA2E993E192}"/>
    <dgm:cxn modelId="{D0CADDA5-D0BD-4942-B09A-B3AB8862F8D1}" type="presOf" srcId="{FE61CB98-1E1F-6147-B804-274FA7A72DA6}" destId="{F1B6C9F8-7720-BB4C-A22C-1ECC75E6F886}" srcOrd="0" destOrd="1" presId="urn:microsoft.com/office/officeart/2005/8/layout/default"/>
    <dgm:cxn modelId="{DE5F66A6-3D50-4944-8A08-1FF57B11AE1B}" srcId="{7179A550-2BD4-8B40-B3D5-36B7C0A1CC2B}" destId="{AF7E337A-65D2-E54B-A675-C0E51685BEA8}" srcOrd="1" destOrd="0" parTransId="{6F4F6C5F-13C8-3442-AE5F-3E67BCA90CA0}" sibTransId="{190C1578-6496-4141-9D31-82DD8B102257}"/>
    <dgm:cxn modelId="{F2896FA9-08A8-3041-A8F6-CA4C5CF31A03}" type="presOf" srcId="{BC6E64B2-04EB-BA4F-BEFF-0947BF137D95}" destId="{E0673D57-AD9F-DC41-91A4-6E17FE6F6660}" srcOrd="0" destOrd="2" presId="urn:microsoft.com/office/officeart/2005/8/layout/default"/>
    <dgm:cxn modelId="{779A92AA-1879-4540-9568-7914E97623E5}" srcId="{BFE7E385-3BFD-ED4D-8716-EB1810FA57B3}" destId="{FE61CB98-1E1F-6147-B804-274FA7A72DA6}" srcOrd="0" destOrd="0" parTransId="{636314BB-A052-1A4B-BF3A-E508E4E84C31}" sibTransId="{6C95360D-CFB5-2540-AE11-05FF432EC3EA}"/>
    <dgm:cxn modelId="{1A0083B0-3C1C-0046-92FC-B6F2A6A9B323}" srcId="{A09413E4-77F8-7144-9AB2-12B2BB0BA339}" destId="{EDA05F1E-00DB-1647-8112-0A422C42FA20}" srcOrd="0" destOrd="0" parTransId="{7712433D-2F78-4F42-8DA2-CA7FB1739398}" sibTransId="{9031A2AB-35B7-CC41-877C-1631912CC45C}"/>
    <dgm:cxn modelId="{8D9005BA-E483-6043-AC95-30D0FD695A0E}" type="presOf" srcId="{5A9F1223-E8A2-8843-A4C1-D4968066F63F}" destId="{3A8DD67C-CA7C-B345-B5AD-4A81598E6577}" srcOrd="0" destOrd="2" presId="urn:microsoft.com/office/officeart/2005/8/layout/default"/>
    <dgm:cxn modelId="{AF28BDBE-EC84-664E-A35D-0FC30154DE8F}" srcId="{7179A550-2BD4-8B40-B3D5-36B7C0A1CC2B}" destId="{9C64B502-73A3-F943-A1B9-617004218BE4}" srcOrd="0" destOrd="0" parTransId="{D161904E-E6D3-C740-90E5-94D1EE3EB9C5}" sibTransId="{47457E5F-22C1-A04B-B9C5-3657CDC980B7}"/>
    <dgm:cxn modelId="{D9C7D7C0-648F-724B-8296-09A7C7EE1FBF}" type="presOf" srcId="{93E01416-5C79-0443-838E-46CFC6022F48}" destId="{6956C4AC-F031-CD44-876E-8BB19117E1E4}" srcOrd="0" destOrd="2" presId="urn:microsoft.com/office/officeart/2005/8/layout/default"/>
    <dgm:cxn modelId="{F24FE4CB-344D-4A47-8D86-3FFF77CDD142}" type="presOf" srcId="{431C3BC8-1DDB-AC43-8A6D-C9E9B9850339}" destId="{0E988A49-318C-4F4C-AE79-03E0EDAEB76C}" srcOrd="0" destOrd="0" presId="urn:microsoft.com/office/officeart/2005/8/layout/default"/>
    <dgm:cxn modelId="{450B50CC-E33F-E14F-AD53-C38837D3A4F5}" srcId="{20B97CB7-1649-7849-B56A-32F03794DAA2}" destId="{09F5F09F-17C6-0349-A645-26959638B183}" srcOrd="2" destOrd="0" parTransId="{87EE4DF9-F706-2C4C-9A4F-1A2DFA0140C7}" sibTransId="{AC4BFBF5-E169-FA48-8B3F-E36DFA414BDC}"/>
    <dgm:cxn modelId="{2E1D27DE-031A-BE49-93F0-5AE8EB3DF8FC}" type="presOf" srcId="{EDA05F1E-00DB-1647-8112-0A422C42FA20}" destId="{6956C4AC-F031-CD44-876E-8BB19117E1E4}" srcOrd="0" destOrd="1" presId="urn:microsoft.com/office/officeart/2005/8/layout/default"/>
    <dgm:cxn modelId="{8B509BDF-FBE1-584A-B95D-9739C561144C}" type="presOf" srcId="{7179A550-2BD4-8B40-B3D5-36B7C0A1CC2B}" destId="{FD765142-EC24-4841-B608-178816E39300}" srcOrd="0" destOrd="0" presId="urn:microsoft.com/office/officeart/2005/8/layout/default"/>
    <dgm:cxn modelId="{48BC77F0-4B47-BC47-A51D-A82706828777}" type="presOf" srcId="{16C820CB-A783-344D-98D7-D05CF57BA1F0}" destId="{E0673D57-AD9F-DC41-91A4-6E17FE6F6660}" srcOrd="0" destOrd="1" presId="urn:microsoft.com/office/officeart/2005/8/layout/default"/>
    <dgm:cxn modelId="{283216FF-8119-2A4A-AD72-D8F2CB71DDAC}" srcId="{20B97CB7-1649-7849-B56A-32F03794DAA2}" destId="{CDF81381-63BA-634F-A8FE-EBB9FDA3650B}" srcOrd="0" destOrd="0" parTransId="{3C7BCA34-71E3-7B4D-B596-671A804C7041}" sibTransId="{DF8C0DD5-C944-8840-A717-89B80A954196}"/>
    <dgm:cxn modelId="{C789CFFF-6340-1F49-B86B-D3EF8EAEE5E4}" srcId="{431C3BC8-1DDB-AC43-8A6D-C9E9B9850339}" destId="{E440F7C1-569C-D845-A8EA-AD453C43BC4B}" srcOrd="1" destOrd="0" parTransId="{71C29905-47E9-6C41-BA2B-F8CA7D831DA5}" sibTransId="{52297392-E701-064D-968C-D6ED70110BE4}"/>
    <dgm:cxn modelId="{1E055402-89F8-0C4A-A05D-E52A25C92D32}" type="presParOf" srcId="{0E988A49-318C-4F4C-AE79-03E0EDAEB76C}" destId="{F1B6C9F8-7720-BB4C-A22C-1ECC75E6F886}" srcOrd="0" destOrd="0" presId="urn:microsoft.com/office/officeart/2005/8/layout/default"/>
    <dgm:cxn modelId="{70252410-6638-7345-8646-EA5881CDB3FA}" type="presParOf" srcId="{0E988A49-318C-4F4C-AE79-03E0EDAEB76C}" destId="{6E928AB5-B046-F94B-B459-E7592D838131}" srcOrd="1" destOrd="0" presId="urn:microsoft.com/office/officeart/2005/8/layout/default"/>
    <dgm:cxn modelId="{4065A9CE-F8C7-3847-B8BF-F7CF60924F16}" type="presParOf" srcId="{0E988A49-318C-4F4C-AE79-03E0EDAEB76C}" destId="{E0673D57-AD9F-DC41-91A4-6E17FE6F6660}" srcOrd="2" destOrd="0" presId="urn:microsoft.com/office/officeart/2005/8/layout/default"/>
    <dgm:cxn modelId="{55D2F22A-9A50-6B4F-AAE5-5AAE18F1A406}" type="presParOf" srcId="{0E988A49-318C-4F4C-AE79-03E0EDAEB76C}" destId="{526E2B25-2914-744C-8B58-BC3F33A3924C}" srcOrd="3" destOrd="0" presId="urn:microsoft.com/office/officeart/2005/8/layout/default"/>
    <dgm:cxn modelId="{984001D8-38F7-1148-AECF-100CAD9C7C8F}" type="presParOf" srcId="{0E988A49-318C-4F4C-AE79-03E0EDAEB76C}" destId="{3A8DD67C-CA7C-B345-B5AD-4A81598E6577}" srcOrd="4" destOrd="0" presId="urn:microsoft.com/office/officeart/2005/8/layout/default"/>
    <dgm:cxn modelId="{935F2F1F-E376-E140-B409-043A22F332C8}" type="presParOf" srcId="{0E988A49-318C-4F4C-AE79-03E0EDAEB76C}" destId="{40D2DDDB-F0F0-7F40-A5C6-965EBFEF3CF5}" srcOrd="5" destOrd="0" presId="urn:microsoft.com/office/officeart/2005/8/layout/default"/>
    <dgm:cxn modelId="{DEFC92F7-C76B-C545-8C8C-6FF35392112E}" type="presParOf" srcId="{0E988A49-318C-4F4C-AE79-03E0EDAEB76C}" destId="{FD765142-EC24-4841-B608-178816E39300}" srcOrd="6" destOrd="0" presId="urn:microsoft.com/office/officeart/2005/8/layout/default"/>
    <dgm:cxn modelId="{720B6602-E28D-E64F-A63C-C2D45370D1E0}" type="presParOf" srcId="{0E988A49-318C-4F4C-AE79-03E0EDAEB76C}" destId="{9409442F-45C3-294D-B5C6-EBED815AE960}" srcOrd="7" destOrd="0" presId="urn:microsoft.com/office/officeart/2005/8/layout/default"/>
    <dgm:cxn modelId="{891C9404-576D-8542-8C1E-78EDD4EAD510}" type="presParOf" srcId="{0E988A49-318C-4F4C-AE79-03E0EDAEB76C}" destId="{6956C4AC-F031-CD44-876E-8BB19117E1E4}" srcOrd="8" destOrd="0" presId="urn:microsoft.com/office/officeart/2005/8/layout/default"/>
    <dgm:cxn modelId="{48D52811-0123-A842-95ED-35669A9293FC}" type="presParOf" srcId="{0E988A49-318C-4F4C-AE79-03E0EDAEB76C}" destId="{1CC4104F-C669-0049-804E-E505A081093F}" srcOrd="9" destOrd="0" presId="urn:microsoft.com/office/officeart/2005/8/layout/default"/>
    <dgm:cxn modelId="{16FD9604-C6DF-5744-A202-CDB96E09FFB5}" type="presParOf" srcId="{0E988A49-318C-4F4C-AE79-03E0EDAEB76C}" destId="{6A497693-C4D3-DD46-8CA4-FEB87675E7D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6C9F8-7720-BB4C-A22C-1ECC75E6F886}">
      <dsp:nvSpPr>
        <dsp:cNvPr id="0" name=""/>
        <dsp:cNvSpPr/>
      </dsp:nvSpPr>
      <dsp:spPr>
        <a:xfrm>
          <a:off x="244826" y="2826"/>
          <a:ext cx="2749517" cy="16497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Coordinator</a:t>
          </a:r>
        </a:p>
        <a:p>
          <a:pPr marL="171450" lvl="1" indent="-171450" algn="l" defTabSz="711200">
            <a:lnSpc>
              <a:spcPct val="90000"/>
            </a:lnSpc>
            <a:spcBef>
              <a:spcPct val="0"/>
            </a:spcBef>
            <a:spcAft>
              <a:spcPct val="15000"/>
            </a:spcAft>
            <a:buChar char="•"/>
          </a:pPr>
          <a:r>
            <a:rPr lang="en-GB" sz="1600" kern="1200"/>
            <a:t>Aishwarya Jakka</a:t>
          </a:r>
        </a:p>
      </dsp:txBody>
      <dsp:txXfrm>
        <a:off x="244826" y="2826"/>
        <a:ext cx="2749517" cy="1649710"/>
      </dsp:txXfrm>
    </dsp:sp>
    <dsp:sp modelId="{E0673D57-AD9F-DC41-91A4-6E17FE6F6660}">
      <dsp:nvSpPr>
        <dsp:cNvPr id="0" name=""/>
        <dsp:cNvSpPr/>
      </dsp:nvSpPr>
      <dsp:spPr>
        <a:xfrm>
          <a:off x="3269295" y="2826"/>
          <a:ext cx="2749517" cy="16497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SQL</a:t>
          </a:r>
        </a:p>
        <a:p>
          <a:pPr marL="171450" lvl="1" indent="-171450" algn="l" defTabSz="711200">
            <a:lnSpc>
              <a:spcPct val="90000"/>
            </a:lnSpc>
            <a:spcBef>
              <a:spcPct val="0"/>
            </a:spcBef>
            <a:spcAft>
              <a:spcPct val="15000"/>
            </a:spcAft>
            <a:buChar char="•"/>
          </a:pPr>
          <a:r>
            <a:rPr lang="en-GB" sz="1600" kern="1200"/>
            <a:t>Aishwarya Jakka</a:t>
          </a:r>
        </a:p>
        <a:p>
          <a:pPr marL="171450" lvl="1" indent="-171450" algn="l" defTabSz="711200">
            <a:lnSpc>
              <a:spcPct val="90000"/>
            </a:lnSpc>
            <a:spcBef>
              <a:spcPct val="0"/>
            </a:spcBef>
            <a:spcAft>
              <a:spcPct val="15000"/>
            </a:spcAft>
            <a:buChar char="•"/>
          </a:pPr>
          <a:r>
            <a:rPr lang="en-GB" sz="1600" kern="1200"/>
            <a:t>Shruti Gupta</a:t>
          </a:r>
        </a:p>
      </dsp:txBody>
      <dsp:txXfrm>
        <a:off x="3269295" y="2826"/>
        <a:ext cx="2749517" cy="1649710"/>
      </dsp:txXfrm>
    </dsp:sp>
    <dsp:sp modelId="{3A8DD67C-CA7C-B345-B5AD-4A81598E6577}">
      <dsp:nvSpPr>
        <dsp:cNvPr id="0" name=""/>
        <dsp:cNvSpPr/>
      </dsp:nvSpPr>
      <dsp:spPr>
        <a:xfrm>
          <a:off x="244826" y="1927488"/>
          <a:ext cx="2749517" cy="1649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MongoDB</a:t>
          </a:r>
        </a:p>
        <a:p>
          <a:pPr marL="171450" lvl="1" indent="-171450" algn="l" defTabSz="711200">
            <a:lnSpc>
              <a:spcPct val="90000"/>
            </a:lnSpc>
            <a:spcBef>
              <a:spcPct val="0"/>
            </a:spcBef>
            <a:spcAft>
              <a:spcPct val="15000"/>
            </a:spcAft>
            <a:buChar char="•"/>
          </a:pPr>
          <a:r>
            <a:rPr lang="en-GB" sz="1600" kern="1200"/>
            <a:t>Piu Mallick</a:t>
          </a:r>
        </a:p>
        <a:p>
          <a:pPr marL="171450" lvl="1" indent="-171450" algn="l" defTabSz="711200">
            <a:lnSpc>
              <a:spcPct val="90000"/>
            </a:lnSpc>
            <a:spcBef>
              <a:spcPct val="0"/>
            </a:spcBef>
            <a:spcAft>
              <a:spcPct val="15000"/>
            </a:spcAft>
            <a:buChar char="•"/>
          </a:pPr>
          <a:r>
            <a:rPr lang="en-GB" sz="1600" kern="1200"/>
            <a:t>Reshma Pothen</a:t>
          </a:r>
        </a:p>
      </dsp:txBody>
      <dsp:txXfrm>
        <a:off x="244826" y="1927488"/>
        <a:ext cx="2749517" cy="1649710"/>
      </dsp:txXfrm>
    </dsp:sp>
    <dsp:sp modelId="{FD765142-EC24-4841-B608-178816E39300}">
      <dsp:nvSpPr>
        <dsp:cNvPr id="0" name=""/>
        <dsp:cNvSpPr/>
      </dsp:nvSpPr>
      <dsp:spPr>
        <a:xfrm>
          <a:off x="3269295" y="1927488"/>
          <a:ext cx="2749517" cy="16497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Neo4j</a:t>
          </a:r>
        </a:p>
        <a:p>
          <a:pPr marL="171450" lvl="1" indent="-171450" algn="l" defTabSz="711200">
            <a:lnSpc>
              <a:spcPct val="90000"/>
            </a:lnSpc>
            <a:spcBef>
              <a:spcPct val="0"/>
            </a:spcBef>
            <a:spcAft>
              <a:spcPct val="15000"/>
            </a:spcAft>
            <a:buChar char="•"/>
          </a:pPr>
          <a:r>
            <a:rPr lang="en-GB" sz="1600" kern="1200"/>
            <a:t>Soham Bhatnagar</a:t>
          </a:r>
        </a:p>
        <a:p>
          <a:pPr marL="171450" lvl="1" indent="-171450" algn="l" defTabSz="711200">
            <a:lnSpc>
              <a:spcPct val="90000"/>
            </a:lnSpc>
            <a:spcBef>
              <a:spcPct val="0"/>
            </a:spcBef>
            <a:spcAft>
              <a:spcPct val="15000"/>
            </a:spcAft>
            <a:buChar char="•"/>
          </a:pPr>
          <a:r>
            <a:rPr lang="en-GB" sz="1600" kern="1200"/>
            <a:t>Aishwarya Jakka</a:t>
          </a:r>
        </a:p>
        <a:p>
          <a:pPr marL="171450" lvl="1" indent="-171450" algn="l" defTabSz="711200">
            <a:lnSpc>
              <a:spcPct val="90000"/>
            </a:lnSpc>
            <a:spcBef>
              <a:spcPct val="0"/>
            </a:spcBef>
            <a:spcAft>
              <a:spcPct val="15000"/>
            </a:spcAft>
            <a:buChar char="•"/>
          </a:pPr>
          <a:r>
            <a:rPr lang="en-GB" sz="1600" kern="1200"/>
            <a:t>Kwesi Aguillera</a:t>
          </a:r>
        </a:p>
        <a:p>
          <a:pPr marL="171450" lvl="1" indent="-171450" algn="l" defTabSz="711200">
            <a:lnSpc>
              <a:spcPct val="90000"/>
            </a:lnSpc>
            <a:spcBef>
              <a:spcPct val="0"/>
            </a:spcBef>
            <a:spcAft>
              <a:spcPct val="15000"/>
            </a:spcAft>
            <a:buChar char="•"/>
          </a:pPr>
          <a:r>
            <a:rPr lang="en-GB" sz="1600" kern="1200"/>
            <a:t>Kenny Wu</a:t>
          </a:r>
        </a:p>
      </dsp:txBody>
      <dsp:txXfrm>
        <a:off x="3269295" y="1927488"/>
        <a:ext cx="2749517" cy="1649710"/>
      </dsp:txXfrm>
    </dsp:sp>
    <dsp:sp modelId="{6956C4AC-F031-CD44-876E-8BB19117E1E4}">
      <dsp:nvSpPr>
        <dsp:cNvPr id="0" name=""/>
        <dsp:cNvSpPr/>
      </dsp:nvSpPr>
      <dsp:spPr>
        <a:xfrm>
          <a:off x="244826" y="3852151"/>
          <a:ext cx="2749517" cy="16497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GB" sz="2100" kern="1200">
              <a:latin typeface="Calibri Light" panose="020F0302020204030204"/>
            </a:rPr>
            <a:t>Front End-Backend</a:t>
          </a:r>
          <a:r>
            <a:rPr lang="en-GB" sz="2100" kern="1200"/>
            <a:t> Integration</a:t>
          </a:r>
        </a:p>
        <a:p>
          <a:pPr marL="171450" lvl="1" indent="-171450" algn="l" defTabSz="711200">
            <a:lnSpc>
              <a:spcPct val="90000"/>
            </a:lnSpc>
            <a:spcBef>
              <a:spcPct val="0"/>
            </a:spcBef>
            <a:spcAft>
              <a:spcPct val="15000"/>
            </a:spcAft>
            <a:buChar char="•"/>
          </a:pPr>
          <a:r>
            <a:rPr lang="en-GB" sz="1600" kern="1200"/>
            <a:t>Kenny </a:t>
          </a:r>
          <a:r>
            <a:rPr lang="en-GB" sz="1600" kern="1200">
              <a:latin typeface="Calibri Light" panose="020F0302020204030204"/>
            </a:rPr>
            <a:t>Wu</a:t>
          </a:r>
          <a:endParaRPr lang="en-GB" sz="1600" kern="1200"/>
        </a:p>
        <a:p>
          <a:pPr marL="171450" lvl="1" indent="-171450" algn="l" defTabSz="711200">
            <a:lnSpc>
              <a:spcPct val="90000"/>
            </a:lnSpc>
            <a:spcBef>
              <a:spcPct val="0"/>
            </a:spcBef>
            <a:spcAft>
              <a:spcPct val="15000"/>
            </a:spcAft>
            <a:buChar char="•"/>
          </a:pPr>
          <a:r>
            <a:rPr lang="en-GB" sz="1600" kern="1200"/>
            <a:t>Kwesi Aguillera</a:t>
          </a:r>
        </a:p>
      </dsp:txBody>
      <dsp:txXfrm>
        <a:off x="244826" y="3852151"/>
        <a:ext cx="2749517" cy="1649710"/>
      </dsp:txXfrm>
    </dsp:sp>
    <dsp:sp modelId="{6A497693-C4D3-DD46-8CA4-FEB87675E7D4}">
      <dsp:nvSpPr>
        <dsp:cNvPr id="0" name=""/>
        <dsp:cNvSpPr/>
      </dsp:nvSpPr>
      <dsp:spPr>
        <a:xfrm>
          <a:off x="3269295" y="3852151"/>
          <a:ext cx="2749517" cy="16497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Documentation</a:t>
          </a:r>
        </a:p>
        <a:p>
          <a:pPr marL="171450" lvl="1" indent="-171450" algn="l" defTabSz="711200">
            <a:lnSpc>
              <a:spcPct val="90000"/>
            </a:lnSpc>
            <a:spcBef>
              <a:spcPct val="0"/>
            </a:spcBef>
            <a:spcAft>
              <a:spcPct val="15000"/>
            </a:spcAft>
            <a:buChar char="•"/>
          </a:pPr>
          <a:r>
            <a:rPr lang="en-GB" sz="1600" kern="1200"/>
            <a:t>Piu Mallick</a:t>
          </a:r>
        </a:p>
        <a:p>
          <a:pPr marL="171450" lvl="1" indent="-171450" algn="l" defTabSz="711200">
            <a:lnSpc>
              <a:spcPct val="90000"/>
            </a:lnSpc>
            <a:spcBef>
              <a:spcPct val="0"/>
            </a:spcBef>
            <a:spcAft>
              <a:spcPct val="15000"/>
            </a:spcAft>
            <a:buChar char="•"/>
          </a:pPr>
          <a:r>
            <a:rPr lang="en-GB" sz="1600" kern="1200"/>
            <a:t>Shruti Gupta</a:t>
          </a:r>
        </a:p>
        <a:p>
          <a:pPr marL="171450" lvl="1" indent="-171450" algn="l" defTabSz="711200">
            <a:lnSpc>
              <a:spcPct val="90000"/>
            </a:lnSpc>
            <a:spcBef>
              <a:spcPct val="0"/>
            </a:spcBef>
            <a:spcAft>
              <a:spcPct val="15000"/>
            </a:spcAft>
            <a:buChar char="•"/>
          </a:pPr>
          <a:r>
            <a:rPr lang="en-GB" sz="1600" kern="1200"/>
            <a:t>Reshma Pothen</a:t>
          </a:r>
        </a:p>
      </dsp:txBody>
      <dsp:txXfrm>
        <a:off x="3269295" y="3852151"/>
        <a:ext cx="2749517" cy="16497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17A56-609B-2C42-9046-9F5506D61BCE}" type="datetimeFigureOut">
              <a:rPr lang="en-US" smtClean="0"/>
              <a:t>4/14/20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BE03E-7DF1-D943-B151-AD3B34CAC0D9}" type="slidenum">
              <a:rPr lang="en-US" smtClean="0"/>
              <a:t>‹#›</a:t>
            </a:fld>
            <a:endParaRPr lang="en-US"/>
          </a:p>
        </p:txBody>
      </p:sp>
    </p:spTree>
    <p:extLst>
      <p:ext uri="{BB962C8B-B14F-4D97-AF65-F5344CB8AC3E}">
        <p14:creationId xmlns:p14="http://schemas.microsoft.com/office/powerpoint/2010/main" val="141954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BE03E-7DF1-D943-B151-AD3B34CAC0D9}" type="slidenum">
              <a:rPr lang="en-US" smtClean="0"/>
              <a:t>8</a:t>
            </a:fld>
            <a:endParaRPr lang="en-US"/>
          </a:p>
        </p:txBody>
      </p:sp>
    </p:spTree>
    <p:extLst>
      <p:ext uri="{BB962C8B-B14F-4D97-AF65-F5344CB8AC3E}">
        <p14:creationId xmlns:p14="http://schemas.microsoft.com/office/powerpoint/2010/main" val="192508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BE03E-7DF1-D943-B151-AD3B34CAC0D9}" type="slidenum">
              <a:rPr lang="en-US" smtClean="0"/>
              <a:t>9</a:t>
            </a:fld>
            <a:endParaRPr lang="en-US"/>
          </a:p>
        </p:txBody>
      </p:sp>
    </p:spTree>
    <p:extLst>
      <p:ext uri="{BB962C8B-B14F-4D97-AF65-F5344CB8AC3E}">
        <p14:creationId xmlns:p14="http://schemas.microsoft.com/office/powerpoint/2010/main" val="91678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had more cleaning so that </a:t>
            </a:r>
            <a:r>
              <a:rPr lang="en-US" err="1">
                <a:cs typeface="Calibri"/>
              </a:rPr>
              <a:t>InvoiceDate</a:t>
            </a:r>
            <a:r>
              <a:rPr lang="en-US">
                <a:cs typeface="Calibri"/>
              </a:rPr>
              <a:t> and </a:t>
            </a:r>
            <a:r>
              <a:rPr lang="en-US" err="1">
                <a:cs typeface="Calibri"/>
              </a:rPr>
              <a:t>InvoiceTime</a:t>
            </a:r>
            <a:r>
              <a:rPr lang="en-US">
                <a:cs typeface="Calibri"/>
              </a:rPr>
              <a:t> in the ODB are understood by Neo4j</a:t>
            </a:r>
          </a:p>
          <a:p>
            <a:r>
              <a:rPr lang="en-US">
                <a:cs typeface="Calibri"/>
              </a:rPr>
              <a:t>We also created relations between the "Tables" in the ADB for "Joining" the tables </a:t>
            </a:r>
          </a:p>
        </p:txBody>
      </p:sp>
      <p:sp>
        <p:nvSpPr>
          <p:cNvPr id="4" name="Slide Number Placeholder 3"/>
          <p:cNvSpPr>
            <a:spLocks noGrp="1"/>
          </p:cNvSpPr>
          <p:nvPr>
            <p:ph type="sldNum" sz="quarter" idx="5"/>
          </p:nvPr>
        </p:nvSpPr>
        <p:spPr/>
        <p:txBody>
          <a:bodyPr/>
          <a:lstStyle/>
          <a:p>
            <a:fld id="{82DBE03E-7DF1-D943-B151-AD3B34CAC0D9}" type="slidenum">
              <a:rPr lang="en-US" smtClean="0"/>
              <a:t>18</a:t>
            </a:fld>
            <a:endParaRPr lang="en-US"/>
          </a:p>
        </p:txBody>
      </p:sp>
    </p:spTree>
    <p:extLst>
      <p:ext uri="{BB962C8B-B14F-4D97-AF65-F5344CB8AC3E}">
        <p14:creationId xmlns:p14="http://schemas.microsoft.com/office/powerpoint/2010/main" val="190459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not possible as there is no WHERE clause In CALL function</a:t>
            </a:r>
          </a:p>
          <a:p>
            <a:r>
              <a:rPr lang="en-US">
                <a:cs typeface="Calibri"/>
              </a:rPr>
              <a:t>This problem also exists for Query 5 in Neo4j</a:t>
            </a:r>
            <a:endParaRPr lang="en-US"/>
          </a:p>
        </p:txBody>
      </p:sp>
      <p:sp>
        <p:nvSpPr>
          <p:cNvPr id="4" name="Slide Number Placeholder 3"/>
          <p:cNvSpPr>
            <a:spLocks noGrp="1"/>
          </p:cNvSpPr>
          <p:nvPr>
            <p:ph type="sldNum" sz="quarter" idx="5"/>
          </p:nvPr>
        </p:nvSpPr>
        <p:spPr/>
        <p:txBody>
          <a:bodyPr/>
          <a:lstStyle/>
          <a:p>
            <a:fld id="{82DBE03E-7DF1-D943-B151-AD3B34CAC0D9}" type="slidenum">
              <a:rPr lang="en-US" smtClean="0"/>
              <a:t>20</a:t>
            </a:fld>
            <a:endParaRPr lang="en-US"/>
          </a:p>
        </p:txBody>
      </p:sp>
    </p:spTree>
    <p:extLst>
      <p:ext uri="{BB962C8B-B14F-4D97-AF65-F5344CB8AC3E}">
        <p14:creationId xmlns:p14="http://schemas.microsoft.com/office/powerpoint/2010/main" val="306574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SQL database experienced a lot of difficulties while doing bulk import where as in MongoDB and Neo4j it was possible with a simple command/import function.</a:t>
            </a:r>
          </a:p>
          <a:p>
            <a:pPr marL="171450" indent="-171450">
              <a:buFontTx/>
              <a:buChar char="-"/>
            </a:pPr>
            <a:r>
              <a:rPr lang="en-US" dirty="0"/>
              <a:t>View materialization is </a:t>
            </a:r>
            <a:r>
              <a:rPr lang="en-US"/>
              <a:t>beneficial </a:t>
            </a:r>
            <a:r>
              <a:rPr lang="en-US" dirty="0"/>
              <a:t>for SQL database has it allows </a:t>
            </a:r>
            <a:r>
              <a:rPr lang="en-US" dirty="0" err="1"/>
              <a:t>ijn</a:t>
            </a:r>
            <a:r>
              <a:rPr lang="en-US" dirty="0"/>
              <a:t> speeding up query execution but in MongoDB and Neo4j, it was not required - </a:t>
            </a:r>
            <a:endParaRPr lang="en-US">
              <a:cs typeface="Calibri"/>
            </a:endParaRPr>
          </a:p>
          <a:p>
            <a:endParaRPr lang="en-US" dirty="0"/>
          </a:p>
        </p:txBody>
      </p:sp>
      <p:sp>
        <p:nvSpPr>
          <p:cNvPr id="4" name="Slide Number Placeholder 3"/>
          <p:cNvSpPr>
            <a:spLocks noGrp="1"/>
          </p:cNvSpPr>
          <p:nvPr>
            <p:ph type="sldNum" sz="quarter" idx="5"/>
          </p:nvPr>
        </p:nvSpPr>
        <p:spPr/>
        <p:txBody>
          <a:bodyPr/>
          <a:lstStyle/>
          <a:p>
            <a:fld id="{82DBE03E-7DF1-D943-B151-AD3B34CAC0D9}" type="slidenum">
              <a:rPr lang="en-US" smtClean="0"/>
              <a:t>22</a:t>
            </a:fld>
            <a:endParaRPr lang="en-US"/>
          </a:p>
        </p:txBody>
      </p:sp>
    </p:spTree>
    <p:extLst>
      <p:ext uri="{BB962C8B-B14F-4D97-AF65-F5344CB8AC3E}">
        <p14:creationId xmlns:p14="http://schemas.microsoft.com/office/powerpoint/2010/main" val="233116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SQL database experienced a lot of difficulties while doing bulk import where as in MongoDB and Neo4j it was possible with a simple command/import function.</a:t>
            </a:r>
          </a:p>
          <a:p>
            <a:pPr marL="171450" indent="-171450">
              <a:buFontTx/>
              <a:buChar char="-"/>
            </a:pPr>
            <a:r>
              <a:rPr lang="en-US" dirty="0"/>
              <a:t>View materialization is </a:t>
            </a:r>
            <a:r>
              <a:rPr lang="en-US" dirty="0" err="1"/>
              <a:t>benefiticial</a:t>
            </a:r>
            <a:r>
              <a:rPr lang="en-US" dirty="0"/>
              <a:t> for SQL database has it allows </a:t>
            </a:r>
            <a:r>
              <a:rPr lang="en-US" dirty="0" err="1"/>
              <a:t>ijn</a:t>
            </a:r>
            <a:r>
              <a:rPr lang="en-US" dirty="0"/>
              <a:t> speeding up query execution but in MongoDB and Neo4j, it was not required - </a:t>
            </a:r>
          </a:p>
        </p:txBody>
      </p:sp>
      <p:sp>
        <p:nvSpPr>
          <p:cNvPr id="4" name="Slide Number Placeholder 3"/>
          <p:cNvSpPr>
            <a:spLocks noGrp="1"/>
          </p:cNvSpPr>
          <p:nvPr>
            <p:ph type="sldNum" sz="quarter" idx="5"/>
          </p:nvPr>
        </p:nvSpPr>
        <p:spPr/>
        <p:txBody>
          <a:bodyPr/>
          <a:lstStyle/>
          <a:p>
            <a:fld id="{82DBE03E-7DF1-D943-B151-AD3B34CAC0D9}" type="slidenum">
              <a:rPr lang="en-US" smtClean="0"/>
              <a:t>23</a:t>
            </a:fld>
            <a:endParaRPr lang="en-US"/>
          </a:p>
        </p:txBody>
      </p:sp>
    </p:spTree>
    <p:extLst>
      <p:ext uri="{BB962C8B-B14F-4D97-AF65-F5344CB8AC3E}">
        <p14:creationId xmlns:p14="http://schemas.microsoft.com/office/powerpoint/2010/main" val="257337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2DDF-93D1-A944-B3EA-9CF8F8A35A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2E3FE91-89A1-F245-A3F8-0ECFEF9B0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2BF7D-7124-FD41-9EF2-283B2F691EF0}"/>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928FF59C-743C-0B48-883C-AD63F5500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BC241-F2AD-2848-BD4C-C3043D69969B}"/>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34734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5B2D-1216-DB48-AB61-4CDE5D0BFD3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A64443-4036-4A4E-B088-7828C68EDD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2F92F1-1CFF-C14F-86FA-685842BAB096}"/>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527F5C65-4D34-0A45-9EE5-298939AA0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395EE-2462-EE4E-A140-5EB91A6D7020}"/>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424821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B5958A-B42B-C947-8404-2A2FCA1CDA8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A5CC51C-8A3B-9545-82C2-2AF65278FBB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7840CF-A90E-024E-B1B8-D268C7512863}"/>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00A525C4-C77C-624E-9A42-C094355A1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DD34F-B569-364B-B782-EE23F0C42247}"/>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222733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C496-6616-B149-97F6-A5F1A67ADD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8A2D9E3-E279-E348-8F24-DC6CCCCA77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147EB1-992D-8D47-965F-620FED9EC4AD}"/>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FCA4917E-F6DD-AA4B-9770-0032E7DDC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7C4FC-1610-E840-AF3B-CEBD9F21FED2}"/>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28341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C970-26DC-324B-A66B-5B67F3F2E2F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90C5777-864C-4D4A-8AE3-F64658CAC7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D76DF0-8364-784F-A226-EA6F7D9015CF}"/>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1E0BE65A-5C31-D445-9230-1F250B775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BC0DB-E12F-E840-BCFC-10F97C3BD748}"/>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48526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0B69-C84B-BA40-9219-2581560B21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061493-0EEA-2D49-B4FE-BC6DA5D4EFA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317047-6C91-B843-A8A7-262C5D6449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C17844-8327-8F4C-9112-B3C98FB6944F}"/>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6" name="Footer Placeholder 5">
            <a:extLst>
              <a:ext uri="{FF2B5EF4-FFF2-40B4-BE49-F238E27FC236}">
                <a16:creationId xmlns:a16="http://schemas.microsoft.com/office/drawing/2014/main" id="{5A0CFA3F-BADD-B040-9902-B23A10B63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F9CE3-6972-EA49-B640-C270032D9C15}"/>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324637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5A52-2443-0542-91A7-0C43786E71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36B749-35E5-C641-920F-0E7C24AD5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D03778D-B69D-DE4A-86A9-BFE6E6D3033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011A4B-72CF-3546-9614-7345466FF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CA4F31-DD34-C644-AE92-925F028CD1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A43BEEC-69B1-174D-B7D2-A06E42FC981B}"/>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8" name="Footer Placeholder 7">
            <a:extLst>
              <a:ext uri="{FF2B5EF4-FFF2-40B4-BE49-F238E27FC236}">
                <a16:creationId xmlns:a16="http://schemas.microsoft.com/office/drawing/2014/main" id="{ACABDCB3-5868-C645-90C5-212F1DF631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FDFBF-BE1F-F949-B233-4BD879998B96}"/>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21014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6DB4-1E0A-FA4F-B570-D44D383E3E1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6CFBA7D-0BA2-9841-B01C-4C7C35984FCE}"/>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4" name="Footer Placeholder 3">
            <a:extLst>
              <a:ext uri="{FF2B5EF4-FFF2-40B4-BE49-F238E27FC236}">
                <a16:creationId xmlns:a16="http://schemas.microsoft.com/office/drawing/2014/main" id="{94A4B003-02DA-AB4E-BE1E-75E3A27871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BECC9-880A-1740-8899-2666FAE160C1}"/>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3524144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51189-DA52-8846-B917-98282D27137D}"/>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3" name="Footer Placeholder 2">
            <a:extLst>
              <a:ext uri="{FF2B5EF4-FFF2-40B4-BE49-F238E27FC236}">
                <a16:creationId xmlns:a16="http://schemas.microsoft.com/office/drawing/2014/main" id="{9F09821C-FA5A-494B-9711-E4753C557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0DF09-6FE9-D14C-9CE2-2E21BBEE570D}"/>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2946636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4E37-37C8-6A4F-BBA4-F4D5E64261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7ACD12F-CDE1-A147-A51B-ACB41D726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4D3B542-01DF-8C44-A340-F56998127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9DF320-56F7-4147-9809-4FA7775D55D1}"/>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6" name="Footer Placeholder 5">
            <a:extLst>
              <a:ext uri="{FF2B5EF4-FFF2-40B4-BE49-F238E27FC236}">
                <a16:creationId xmlns:a16="http://schemas.microsoft.com/office/drawing/2014/main" id="{B0E4E0D9-F9B1-B64B-87CB-BC2BE0566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D1392-83FB-7447-AFDB-C27636EBA4F8}"/>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135047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E0CC-16B5-0640-9041-1480D0DA85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D61B4F2-7B15-5C48-90D5-8139C46F1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3B82BE-25C6-5D47-A4E0-A3DE822AD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E35DD0-AF01-A44F-A761-886C3B358152}"/>
              </a:ext>
            </a:extLst>
          </p:cNvPr>
          <p:cNvSpPr>
            <a:spLocks noGrp="1"/>
          </p:cNvSpPr>
          <p:nvPr>
            <p:ph type="dt" sz="half" idx="10"/>
          </p:nvPr>
        </p:nvSpPr>
        <p:spPr/>
        <p:txBody>
          <a:bodyPr/>
          <a:lstStyle/>
          <a:p>
            <a:fld id="{126D385C-5B26-9749-9EFD-13517F69F5BC}" type="datetimeFigureOut">
              <a:rPr lang="en-US" smtClean="0"/>
              <a:t>4/14/20</a:t>
            </a:fld>
            <a:endParaRPr lang="en-US"/>
          </a:p>
        </p:txBody>
      </p:sp>
      <p:sp>
        <p:nvSpPr>
          <p:cNvPr id="6" name="Footer Placeholder 5">
            <a:extLst>
              <a:ext uri="{FF2B5EF4-FFF2-40B4-BE49-F238E27FC236}">
                <a16:creationId xmlns:a16="http://schemas.microsoft.com/office/drawing/2014/main" id="{4879708D-A96C-BA42-9A7C-55F5B08D1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E4BF8-344A-284F-9184-FAA2D9870E6D}"/>
              </a:ext>
            </a:extLst>
          </p:cNvPr>
          <p:cNvSpPr>
            <a:spLocks noGrp="1"/>
          </p:cNvSpPr>
          <p:nvPr>
            <p:ph type="sldNum" sz="quarter" idx="12"/>
          </p:nvPr>
        </p:nvSpPr>
        <p:spPr/>
        <p:txBody>
          <a:bodyPr/>
          <a:lstStyle/>
          <a:p>
            <a:fld id="{668368AA-A373-E344-9FF8-B58CDB94C9CB}" type="slidenum">
              <a:rPr lang="en-US" smtClean="0"/>
              <a:t>‹#›</a:t>
            </a:fld>
            <a:endParaRPr lang="en-US"/>
          </a:p>
        </p:txBody>
      </p:sp>
    </p:spTree>
    <p:extLst>
      <p:ext uri="{BB962C8B-B14F-4D97-AF65-F5344CB8AC3E}">
        <p14:creationId xmlns:p14="http://schemas.microsoft.com/office/powerpoint/2010/main" val="393725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19330-1063-FE4F-BC3E-0822F1009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B7F6CC-AAD1-354B-AD7A-28AB664AB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0DE0AE-6435-1043-8DDD-D1D04087D2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D385C-5B26-9749-9EFD-13517F69F5BC}" type="datetimeFigureOut">
              <a:rPr lang="en-US" smtClean="0"/>
              <a:t>4/14/20</a:t>
            </a:fld>
            <a:endParaRPr lang="en-US"/>
          </a:p>
        </p:txBody>
      </p:sp>
      <p:sp>
        <p:nvSpPr>
          <p:cNvPr id="5" name="Footer Placeholder 4">
            <a:extLst>
              <a:ext uri="{FF2B5EF4-FFF2-40B4-BE49-F238E27FC236}">
                <a16:creationId xmlns:a16="http://schemas.microsoft.com/office/drawing/2014/main" id="{78FDCC74-A7EB-C14D-B845-C24EBE8189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6B7A2A-BEDB-B249-A4EA-878A78B91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368AA-A373-E344-9FF8-B58CDB94C9CB}" type="slidenum">
              <a:rPr lang="en-US" smtClean="0"/>
              <a:t>‹#›</a:t>
            </a:fld>
            <a:endParaRPr lang="en-US"/>
          </a:p>
        </p:txBody>
      </p:sp>
    </p:spTree>
    <p:extLst>
      <p:ext uri="{BB962C8B-B14F-4D97-AF65-F5344CB8AC3E}">
        <p14:creationId xmlns:p14="http://schemas.microsoft.com/office/powerpoint/2010/main" val="666022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chive.ics.uci.edu/ml/datasets/Online+Retail+II"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21C62-9097-1248-8850-0C17BC5C29EC}"/>
              </a:ext>
            </a:extLst>
          </p:cNvPr>
          <p:cNvSpPr>
            <a:spLocks noGrp="1"/>
          </p:cNvSpPr>
          <p:nvPr>
            <p:ph type="ctrTitle"/>
          </p:nvPr>
        </p:nvSpPr>
        <p:spPr>
          <a:xfrm>
            <a:off x="1094095" y="851517"/>
            <a:ext cx="5238466" cy="2991416"/>
          </a:xfrm>
        </p:spPr>
        <p:txBody>
          <a:bodyPr anchor="b">
            <a:normAutofit/>
          </a:bodyPr>
          <a:lstStyle/>
          <a:p>
            <a:pPr algn="l"/>
            <a:r>
              <a:rPr lang="en-US" sz="5600"/>
              <a:t>Data Warehouse for Online Retail Database</a:t>
            </a:r>
          </a:p>
        </p:txBody>
      </p:sp>
      <p:sp>
        <p:nvSpPr>
          <p:cNvPr id="3" name="Subtitle 2">
            <a:extLst>
              <a:ext uri="{FF2B5EF4-FFF2-40B4-BE49-F238E27FC236}">
                <a16:creationId xmlns:a16="http://schemas.microsoft.com/office/drawing/2014/main" id="{9EFCB863-85C2-5D48-ACFF-66066DF6D38E}"/>
              </a:ext>
            </a:extLst>
          </p:cNvPr>
          <p:cNvSpPr>
            <a:spLocks noGrp="1"/>
          </p:cNvSpPr>
          <p:nvPr>
            <p:ph type="subTitle" idx="1"/>
          </p:nvPr>
        </p:nvSpPr>
        <p:spPr>
          <a:xfrm>
            <a:off x="1094096" y="3842932"/>
            <a:ext cx="4167115" cy="2163551"/>
          </a:xfrm>
        </p:spPr>
        <p:txBody>
          <a:bodyPr anchor="t">
            <a:normAutofit/>
          </a:bodyPr>
          <a:lstStyle/>
          <a:p>
            <a:pPr algn="l"/>
            <a:r>
              <a:rPr lang="en-US"/>
              <a:t>INFSCI 2711 – Spring 2020</a:t>
            </a:r>
          </a:p>
        </p:txBody>
      </p:sp>
      <p:sp>
        <p:nvSpPr>
          <p:cNvPr id="46" name="Freeform: Shape 4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base">
            <a:extLst>
              <a:ext uri="{FF2B5EF4-FFF2-40B4-BE49-F238E27FC236}">
                <a16:creationId xmlns:a16="http://schemas.microsoft.com/office/drawing/2014/main" id="{C6EF4D1B-4585-4845-81AC-8ED7D706BA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93334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21C62-9097-1248-8850-0C17BC5C29EC}"/>
              </a:ext>
            </a:extLst>
          </p:cNvPr>
          <p:cNvSpPr>
            <a:spLocks noGrp="1"/>
          </p:cNvSpPr>
          <p:nvPr>
            <p:ph type="ctrTitle"/>
          </p:nvPr>
        </p:nvSpPr>
        <p:spPr>
          <a:xfrm>
            <a:off x="1094095" y="851517"/>
            <a:ext cx="5238466" cy="2991416"/>
          </a:xfrm>
        </p:spPr>
        <p:txBody>
          <a:bodyPr anchor="b">
            <a:normAutofit/>
          </a:bodyPr>
          <a:lstStyle/>
          <a:p>
            <a:pPr algn="l"/>
            <a:r>
              <a:rPr lang="en-US" sz="5600" dirty="0">
                <a:ea typeface="+mj-lt"/>
                <a:cs typeface="+mj-lt"/>
              </a:rPr>
              <a:t>MySQL Implementation</a:t>
            </a:r>
            <a:endParaRPr lang="en-US" dirty="0"/>
          </a:p>
        </p:txBody>
      </p:sp>
      <p:sp>
        <p:nvSpPr>
          <p:cNvPr id="3" name="Subtitle 2">
            <a:extLst>
              <a:ext uri="{FF2B5EF4-FFF2-40B4-BE49-F238E27FC236}">
                <a16:creationId xmlns:a16="http://schemas.microsoft.com/office/drawing/2014/main" id="{9EFCB863-85C2-5D48-ACFF-66066DF6D38E}"/>
              </a:ext>
            </a:extLst>
          </p:cNvPr>
          <p:cNvSpPr>
            <a:spLocks noGrp="1"/>
          </p:cNvSpPr>
          <p:nvPr>
            <p:ph type="subTitle" idx="1"/>
          </p:nvPr>
        </p:nvSpPr>
        <p:spPr>
          <a:xfrm>
            <a:off x="1094096" y="3842932"/>
            <a:ext cx="4167115" cy="2163551"/>
          </a:xfrm>
        </p:spPr>
        <p:txBody>
          <a:bodyPr anchor="t">
            <a:normAutofit/>
          </a:bodyPr>
          <a:lstStyle/>
          <a:p>
            <a:pPr algn="l"/>
            <a:r>
              <a:rPr lang="en-US" dirty="0">
                <a:solidFill>
                  <a:schemeClr val="bg1">
                    <a:lumMod val="50000"/>
                  </a:schemeClr>
                </a:solidFill>
                <a:ea typeface="+mn-lt"/>
                <a:cs typeface="+mn-lt"/>
              </a:rPr>
              <a:t>Aishwarya </a:t>
            </a:r>
            <a:r>
              <a:rPr lang="en-US" dirty="0" err="1">
                <a:solidFill>
                  <a:schemeClr val="bg1">
                    <a:lumMod val="50000"/>
                  </a:schemeClr>
                </a:solidFill>
                <a:ea typeface="+mn-lt"/>
                <a:cs typeface="+mn-lt"/>
              </a:rPr>
              <a:t>Jakka</a:t>
            </a:r>
            <a:endParaRPr lang="en-US" dirty="0">
              <a:solidFill>
                <a:schemeClr val="bg1">
                  <a:lumMod val="50000"/>
                </a:schemeClr>
              </a:solidFill>
              <a:ea typeface="+mn-lt"/>
              <a:cs typeface="+mn-lt"/>
            </a:endParaRPr>
          </a:p>
          <a:p>
            <a:pPr algn="l"/>
            <a:r>
              <a:rPr lang="en-US" dirty="0">
                <a:solidFill>
                  <a:schemeClr val="bg1">
                    <a:lumMod val="50000"/>
                  </a:schemeClr>
                </a:solidFill>
                <a:ea typeface="+mn-lt"/>
                <a:cs typeface="Calibri"/>
              </a:rPr>
              <a:t> Shruti Gupta</a:t>
            </a:r>
            <a:endParaRPr lang="en-US" dirty="0">
              <a:solidFill>
                <a:schemeClr val="bg1">
                  <a:lumMod val="50000"/>
                </a:schemeClr>
              </a:solidFill>
              <a:ea typeface="+mn-lt"/>
              <a:cs typeface="+mn-lt"/>
            </a:endParaRPr>
          </a:p>
        </p:txBody>
      </p:sp>
      <p:sp>
        <p:nvSpPr>
          <p:cNvPr id="46" name="Freeform: Shape 4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2">
            <a:extLst>
              <a:ext uri="{FF2B5EF4-FFF2-40B4-BE49-F238E27FC236}">
                <a16:creationId xmlns:a16="http://schemas.microsoft.com/office/drawing/2014/main" id="{4C82B151-178A-894F-88DA-693589B68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656" y="2311513"/>
            <a:ext cx="3511160" cy="181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1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pic>
        <p:nvPicPr>
          <p:cNvPr id="3" name="Content Placeholder 2" descr="A screenshot of a cell phone&#10;&#10;Description automatically generated">
            <a:extLst>
              <a:ext uri="{FF2B5EF4-FFF2-40B4-BE49-F238E27FC236}">
                <a16:creationId xmlns:a16="http://schemas.microsoft.com/office/drawing/2014/main" id="{07C458C3-647B-B941-82FB-8921FB8AE947}"/>
              </a:ext>
            </a:extLst>
          </p:cNvPr>
          <p:cNvPicPr>
            <a:picLocks noGrp="1" noChangeAspect="1"/>
          </p:cNvPicPr>
          <p:nvPr>
            <p:ph sz="half" idx="1"/>
          </p:nvPr>
        </p:nvPicPr>
        <p:blipFill rotWithShape="1">
          <a:blip r:embed="rId3">
            <a:alphaModFix/>
          </a:blip>
          <a:srcRect r="-2" b="1056"/>
          <a:stretch/>
        </p:blipFill>
        <p:spPr>
          <a:xfrm>
            <a:off x="5797543" y="10"/>
            <a:ext cx="6394152" cy="6857990"/>
          </a:xfrm>
          <a:prstGeom prst="rect">
            <a:avLst/>
          </a:prstGeom>
        </p:spPr>
      </p:pic>
      <p:sp>
        <p:nvSpPr>
          <p:cNvPr id="4" name="Title 3">
            <a:extLst>
              <a:ext uri="{FF2B5EF4-FFF2-40B4-BE49-F238E27FC236}">
                <a16:creationId xmlns:a16="http://schemas.microsoft.com/office/drawing/2014/main" id="{5AF194F2-2B40-3F49-A747-20726FFC2E6E}"/>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a:solidFill>
                  <a:srgbClr val="000000"/>
                </a:solidFill>
              </a:rPr>
              <a:t>SQL Optimization</a:t>
            </a:r>
          </a:p>
        </p:txBody>
      </p:sp>
      <p:sp>
        <p:nvSpPr>
          <p:cNvPr id="6" name="Content Placeholder 5">
            <a:extLst>
              <a:ext uri="{FF2B5EF4-FFF2-40B4-BE49-F238E27FC236}">
                <a16:creationId xmlns:a16="http://schemas.microsoft.com/office/drawing/2014/main" id="{B4A24EDD-FE71-F34C-8AA8-83B2F991E8DF}"/>
              </a:ext>
            </a:extLst>
          </p:cNvPr>
          <p:cNvSpPr>
            <a:spLocks noGrp="1"/>
          </p:cNvSpPr>
          <p:nvPr>
            <p:ph sz="half" idx="2"/>
          </p:nvPr>
        </p:nvSpPr>
        <p:spPr>
          <a:xfrm>
            <a:off x="804997" y="2272143"/>
            <a:ext cx="4706803" cy="3788830"/>
          </a:xfrm>
        </p:spPr>
        <p:txBody>
          <a:bodyPr vert="horz" lIns="91440" tIns="45720" rIns="91440" bIns="45720" rtlCol="0" anchor="ctr">
            <a:normAutofit/>
          </a:bodyPr>
          <a:lstStyle/>
          <a:p>
            <a:r>
              <a:rPr lang="en-US" sz="2000" dirty="0">
                <a:solidFill>
                  <a:srgbClr val="000000"/>
                </a:solidFill>
              </a:rPr>
              <a:t>View Materialization </a:t>
            </a:r>
          </a:p>
        </p:txBody>
      </p:sp>
    </p:spTree>
    <p:extLst>
      <p:ext uri="{BB962C8B-B14F-4D97-AF65-F5344CB8AC3E}">
        <p14:creationId xmlns:p14="http://schemas.microsoft.com/office/powerpoint/2010/main" val="343911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FA27-02AE-8443-A78E-52385BA1A156}"/>
              </a:ext>
            </a:extLst>
          </p:cNvPr>
          <p:cNvSpPr>
            <a:spLocks noGrp="1"/>
          </p:cNvSpPr>
          <p:nvPr>
            <p:ph type="title"/>
          </p:nvPr>
        </p:nvSpPr>
        <p:spPr/>
        <p:txBody>
          <a:bodyPr/>
          <a:lstStyle/>
          <a:p>
            <a:pPr algn="ctr"/>
            <a:r>
              <a:rPr lang="en-US">
                <a:cs typeface="Calibri Light"/>
              </a:rPr>
              <a:t>SQL Advantages and Disadvantages</a:t>
            </a:r>
          </a:p>
        </p:txBody>
      </p:sp>
      <p:graphicFrame>
        <p:nvGraphicFramePr>
          <p:cNvPr id="8" name="Table 8">
            <a:extLst>
              <a:ext uri="{FF2B5EF4-FFF2-40B4-BE49-F238E27FC236}">
                <a16:creationId xmlns:a16="http://schemas.microsoft.com/office/drawing/2014/main" id="{06C263D5-6DE7-4B8E-8F9E-2D170520801E}"/>
              </a:ext>
            </a:extLst>
          </p:cNvPr>
          <p:cNvGraphicFramePr>
            <a:graphicFrameLocks noGrp="1"/>
          </p:cNvGraphicFramePr>
          <p:nvPr>
            <p:ph idx="1"/>
            <p:extLst>
              <p:ext uri="{D42A27DB-BD31-4B8C-83A1-F6EECF244321}">
                <p14:modId xmlns:p14="http://schemas.microsoft.com/office/powerpoint/2010/main" val="3415183708"/>
              </p:ext>
            </p:extLst>
          </p:nvPr>
        </p:nvGraphicFramePr>
        <p:xfrm>
          <a:off x="733425" y="1968500"/>
          <a:ext cx="10515600" cy="3037837"/>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608079370"/>
                    </a:ext>
                  </a:extLst>
                </a:gridCol>
                <a:gridCol w="5257800">
                  <a:extLst>
                    <a:ext uri="{9D8B030D-6E8A-4147-A177-3AD203B41FA5}">
                      <a16:colId xmlns:a16="http://schemas.microsoft.com/office/drawing/2014/main" val="2664685937"/>
                    </a:ext>
                  </a:extLst>
                </a:gridCol>
              </a:tblGrid>
              <a:tr h="370840">
                <a:tc>
                  <a:txBody>
                    <a:bodyPr/>
                    <a:lstStyle/>
                    <a:p>
                      <a:pPr lvl="0" algn="ctr">
                        <a:buNone/>
                      </a:pPr>
                      <a:r>
                        <a:rPr lang="en-US" b="1"/>
                        <a:t>Advantages</a:t>
                      </a:r>
                      <a:endParaRPr lang="en-US"/>
                    </a:p>
                  </a:txBody>
                  <a:tcPr/>
                </a:tc>
                <a:tc>
                  <a:txBody>
                    <a:bodyPr/>
                    <a:lstStyle/>
                    <a:p>
                      <a:pPr lvl="0" algn="ctr">
                        <a:buNone/>
                      </a:pPr>
                      <a:r>
                        <a:rPr lang="en-US" b="1"/>
                        <a:t>Disadvantages</a:t>
                      </a:r>
                      <a:endParaRPr lang="en-US"/>
                    </a:p>
                  </a:txBody>
                  <a:tcPr/>
                </a:tc>
                <a:extLst>
                  <a:ext uri="{0D108BD9-81ED-4DB2-BD59-A6C34878D82A}">
                    <a16:rowId xmlns:a16="http://schemas.microsoft.com/office/drawing/2014/main" val="3577127829"/>
                  </a:ext>
                </a:extLst>
              </a:tr>
              <a:tr h="370839">
                <a:tc>
                  <a:txBody>
                    <a:bodyPr/>
                    <a:lstStyle/>
                    <a:p>
                      <a:pPr marL="285750" lvl="0" indent="-285750" algn="l">
                        <a:buFont typeface="Arial" panose="020B0604020202020204" pitchFamily="34" charset="0"/>
                        <a:buChar char="•"/>
                      </a:pPr>
                      <a:r>
                        <a:rPr lang="en-US" b="0"/>
                        <a:t>It is designed for structured data</a:t>
                      </a:r>
                    </a:p>
                  </a:txBody>
                  <a:tcPr/>
                </a:tc>
                <a:tc>
                  <a:txBody>
                    <a:bodyPr/>
                    <a:lstStyle/>
                    <a:p>
                      <a:pPr marL="285750" lvl="0" indent="-285750" algn="l">
                        <a:buFont typeface="Arial" panose="020B0604020202020204" pitchFamily="34" charset="0"/>
                        <a:buChar char="•"/>
                      </a:pPr>
                      <a:r>
                        <a:rPr lang="en-US" b="0">
                          <a:latin typeface="+mn-lt"/>
                        </a:rPr>
                        <a:t>Cannot be used in unstructured data</a:t>
                      </a:r>
                      <a:endParaRPr lang="en-US" b="1">
                        <a:latin typeface="+mn-lt"/>
                      </a:endParaRPr>
                    </a:p>
                  </a:txBody>
                  <a:tcPr/>
                </a:tc>
                <a:extLst>
                  <a:ext uri="{0D108BD9-81ED-4DB2-BD59-A6C34878D82A}">
                    <a16:rowId xmlns:a16="http://schemas.microsoft.com/office/drawing/2014/main" val="319436568"/>
                  </a:ext>
                </a:extLst>
              </a:tr>
              <a:tr h="370838">
                <a:tc>
                  <a:txBody>
                    <a:bodyPr/>
                    <a:lstStyle/>
                    <a:p>
                      <a:pPr marL="285750" lvl="0" indent="-285750" algn="l">
                        <a:buFont typeface="Arial" panose="020B0604020202020204" pitchFamily="34" charset="0"/>
                        <a:buChar char="•"/>
                      </a:pPr>
                      <a:r>
                        <a:rPr lang="en-US" b="0"/>
                        <a:t>Each row of one column should be of same data type</a:t>
                      </a:r>
                    </a:p>
                  </a:txBody>
                  <a:tcPr/>
                </a:tc>
                <a:tc>
                  <a:txBody>
                    <a:bodyPr/>
                    <a:lstStyle/>
                    <a:p>
                      <a:pPr marL="285750" lvl="0" indent="-285750" algn="l">
                        <a:buFont typeface="Arial" panose="020B0604020202020204" pitchFamily="34" charset="0"/>
                        <a:buChar char="•"/>
                      </a:pPr>
                      <a:r>
                        <a:rPr lang="en-US" b="0" dirty="0">
                          <a:latin typeface="+mn-lt"/>
                        </a:rPr>
                        <a:t>If any row of a column have different data type, it fails to load data</a:t>
                      </a:r>
                    </a:p>
                  </a:txBody>
                  <a:tcPr/>
                </a:tc>
                <a:extLst>
                  <a:ext uri="{0D108BD9-81ED-4DB2-BD59-A6C34878D82A}">
                    <a16:rowId xmlns:a16="http://schemas.microsoft.com/office/drawing/2014/main" val="977259385"/>
                  </a:ext>
                </a:extLst>
              </a:tr>
              <a:tr h="370840">
                <a:tc>
                  <a:txBody>
                    <a:bodyPr/>
                    <a:lstStyle/>
                    <a:p>
                      <a:pPr marL="285750" lvl="0" indent="-285750">
                        <a:buFont typeface="Arial" panose="020B0604020202020204" pitchFamily="34" charset="0"/>
                        <a:buChar char="•"/>
                      </a:pPr>
                      <a:r>
                        <a:rPr lang="en-US"/>
                        <a:t>Every Query was executed using Joins</a:t>
                      </a:r>
                    </a:p>
                  </a:txBody>
                  <a:tcPr/>
                </a:tc>
                <a:tc>
                  <a:txBody>
                    <a:bodyPr/>
                    <a:lstStyle/>
                    <a:p>
                      <a:pPr marL="285750" lvl="0" indent="-285750">
                        <a:buFont typeface="Arial" panose="020B0604020202020204" pitchFamily="34" charset="0"/>
                        <a:buChar char="•"/>
                      </a:pPr>
                      <a:r>
                        <a:rPr lang="en-US" dirty="0">
                          <a:latin typeface="+mn-lt"/>
                        </a:rPr>
                        <a:t>Takes a lot of time in loading large amount of data</a:t>
                      </a:r>
                    </a:p>
                  </a:txBody>
                  <a:tcPr/>
                </a:tc>
                <a:extLst>
                  <a:ext uri="{0D108BD9-81ED-4DB2-BD59-A6C34878D82A}">
                    <a16:rowId xmlns:a16="http://schemas.microsoft.com/office/drawing/2014/main" val="3605491460"/>
                  </a:ext>
                </a:extLst>
              </a:tr>
              <a:tr h="370839">
                <a:tc>
                  <a:txBody>
                    <a:bodyPr/>
                    <a:lstStyle/>
                    <a:p>
                      <a:pPr marL="285750" lvl="0" indent="-285750">
                        <a:buFont typeface="Arial" panose="020B0604020202020204" pitchFamily="34" charset="0"/>
                        <a:buChar char="•"/>
                      </a:pPr>
                      <a:r>
                        <a:rPr lang="en-US" dirty="0"/>
                        <a:t>Can create view and view materialization to speed up the execution time</a:t>
                      </a:r>
                    </a:p>
                    <a:p>
                      <a:pPr marL="285750" lvl="0" indent="-285750">
                        <a:buFont typeface="Arial" panose="020B0604020202020204" pitchFamily="34" charset="0"/>
                        <a:buChar char="•"/>
                      </a:pPr>
                      <a:r>
                        <a:rPr lang="en-US" dirty="0"/>
                        <a:t>It holds ACID properties</a:t>
                      </a:r>
                    </a:p>
                  </a:txBody>
                  <a:tcPr/>
                </a:tc>
                <a:tc>
                  <a:txBody>
                    <a:bodyPr/>
                    <a:lstStyle/>
                    <a:p>
                      <a:pPr marL="285750" lvl="0" indent="-285750">
                        <a:buFont typeface="Arial" panose="020B0604020202020204" pitchFamily="34" charset="0"/>
                        <a:buChar char="•"/>
                      </a:pPr>
                      <a:r>
                        <a:rPr lang="en-US" sz="1800" b="0" i="0" u="none" strike="noStrike" noProof="0" dirty="0">
                          <a:latin typeface="+mn-lt"/>
                        </a:rPr>
                        <a:t>The time it took to run join queries ranged from 4 min to 8 min</a:t>
                      </a:r>
                      <a:endParaRPr lang="en-US" dirty="0">
                        <a:latin typeface="+mn-lt"/>
                      </a:endParaRPr>
                    </a:p>
                  </a:txBody>
                  <a:tcPr/>
                </a:tc>
                <a:extLst>
                  <a:ext uri="{0D108BD9-81ED-4DB2-BD59-A6C34878D82A}">
                    <a16:rowId xmlns:a16="http://schemas.microsoft.com/office/drawing/2014/main" val="2957971736"/>
                  </a:ext>
                </a:extLst>
              </a:tr>
              <a:tr h="370838">
                <a:tc>
                  <a:txBody>
                    <a:bodyPr/>
                    <a:lstStyle/>
                    <a:p>
                      <a:pPr lvl="0">
                        <a:buNone/>
                      </a:pPr>
                      <a:endParaRPr lang="en-US" dirty="0"/>
                    </a:p>
                  </a:txBody>
                  <a:tcPr/>
                </a:tc>
                <a:tc>
                  <a:txBody>
                    <a:bodyPr/>
                    <a:lstStyle/>
                    <a:p>
                      <a:pPr lvl="0">
                        <a:buNone/>
                      </a:pPr>
                      <a:endParaRPr lang="en-US" dirty="0"/>
                    </a:p>
                  </a:txBody>
                  <a:tcPr/>
                </a:tc>
                <a:extLst>
                  <a:ext uri="{0D108BD9-81ED-4DB2-BD59-A6C34878D82A}">
                    <a16:rowId xmlns:a16="http://schemas.microsoft.com/office/drawing/2014/main" val="928455046"/>
                  </a:ext>
                </a:extLst>
              </a:tr>
            </a:tbl>
          </a:graphicData>
        </a:graphic>
      </p:graphicFrame>
    </p:spTree>
    <p:extLst>
      <p:ext uri="{BB962C8B-B14F-4D97-AF65-F5344CB8AC3E}">
        <p14:creationId xmlns:p14="http://schemas.microsoft.com/office/powerpoint/2010/main" val="264472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21C62-9097-1248-8850-0C17BC5C29EC}"/>
              </a:ext>
            </a:extLst>
          </p:cNvPr>
          <p:cNvSpPr>
            <a:spLocks noGrp="1"/>
          </p:cNvSpPr>
          <p:nvPr>
            <p:ph type="ctrTitle"/>
          </p:nvPr>
        </p:nvSpPr>
        <p:spPr>
          <a:xfrm>
            <a:off x="1094095" y="851517"/>
            <a:ext cx="5238466" cy="2991416"/>
          </a:xfrm>
        </p:spPr>
        <p:txBody>
          <a:bodyPr anchor="b">
            <a:normAutofit/>
          </a:bodyPr>
          <a:lstStyle/>
          <a:p>
            <a:pPr algn="l"/>
            <a:r>
              <a:rPr lang="en-US" sz="5600" dirty="0">
                <a:ea typeface="+mj-lt"/>
                <a:cs typeface="+mj-lt"/>
              </a:rPr>
              <a:t>MongoDB Implementation</a:t>
            </a:r>
            <a:endParaRPr lang="en-US" dirty="0"/>
          </a:p>
        </p:txBody>
      </p:sp>
      <p:sp>
        <p:nvSpPr>
          <p:cNvPr id="3" name="Subtitle 2">
            <a:extLst>
              <a:ext uri="{FF2B5EF4-FFF2-40B4-BE49-F238E27FC236}">
                <a16:creationId xmlns:a16="http://schemas.microsoft.com/office/drawing/2014/main" id="{9EFCB863-85C2-5D48-ACFF-66066DF6D38E}"/>
              </a:ext>
            </a:extLst>
          </p:cNvPr>
          <p:cNvSpPr>
            <a:spLocks noGrp="1"/>
          </p:cNvSpPr>
          <p:nvPr>
            <p:ph type="subTitle" idx="1"/>
          </p:nvPr>
        </p:nvSpPr>
        <p:spPr>
          <a:xfrm>
            <a:off x="1094096" y="3842932"/>
            <a:ext cx="4167115" cy="2163551"/>
          </a:xfrm>
        </p:spPr>
        <p:txBody>
          <a:bodyPr anchor="t">
            <a:normAutofit/>
          </a:bodyPr>
          <a:lstStyle/>
          <a:p>
            <a:pPr algn="l"/>
            <a:r>
              <a:rPr lang="en-US" dirty="0" err="1">
                <a:solidFill>
                  <a:schemeClr val="bg1">
                    <a:lumMod val="50000"/>
                  </a:schemeClr>
                </a:solidFill>
                <a:ea typeface="+mn-lt"/>
                <a:cs typeface="+mn-lt"/>
              </a:rPr>
              <a:t>Piu</a:t>
            </a:r>
            <a:r>
              <a:rPr lang="en-US" dirty="0">
                <a:solidFill>
                  <a:schemeClr val="bg1">
                    <a:lumMod val="50000"/>
                  </a:schemeClr>
                </a:solidFill>
                <a:ea typeface="+mn-lt"/>
                <a:cs typeface="+mn-lt"/>
              </a:rPr>
              <a:t> Mallick</a:t>
            </a:r>
          </a:p>
          <a:p>
            <a:pPr algn="l"/>
            <a:r>
              <a:rPr lang="en-US" dirty="0">
                <a:solidFill>
                  <a:schemeClr val="bg1">
                    <a:lumMod val="50000"/>
                  </a:schemeClr>
                </a:solidFill>
                <a:ea typeface="+mn-lt"/>
                <a:cs typeface="Calibri"/>
              </a:rPr>
              <a:t>Reshma </a:t>
            </a:r>
            <a:r>
              <a:rPr lang="en-US" dirty="0" err="1">
                <a:solidFill>
                  <a:schemeClr val="bg1">
                    <a:lumMod val="50000"/>
                  </a:schemeClr>
                </a:solidFill>
                <a:ea typeface="+mn-lt"/>
                <a:cs typeface="Calibri"/>
              </a:rPr>
              <a:t>Pothen</a:t>
            </a:r>
            <a:endParaRPr lang="en-US" dirty="0">
              <a:solidFill>
                <a:schemeClr val="bg1">
                  <a:lumMod val="50000"/>
                </a:schemeClr>
              </a:solidFill>
              <a:ea typeface="+mn-lt"/>
              <a:cs typeface="+mn-lt"/>
            </a:endParaRPr>
          </a:p>
        </p:txBody>
      </p:sp>
      <p:sp>
        <p:nvSpPr>
          <p:cNvPr id="46" name="Freeform: Shape 4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4">
            <a:extLst>
              <a:ext uri="{FF2B5EF4-FFF2-40B4-BE49-F238E27FC236}">
                <a16:creationId xmlns:a16="http://schemas.microsoft.com/office/drawing/2014/main" id="{9449F7D7-7644-1549-AA71-BDF28BBA5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106" y="2996637"/>
            <a:ext cx="3060876" cy="102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440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A6F4-D0CB-436E-B7D7-A048AB0BF0FA}"/>
              </a:ext>
            </a:extLst>
          </p:cNvPr>
          <p:cNvSpPr>
            <a:spLocks noGrp="1"/>
          </p:cNvSpPr>
          <p:nvPr>
            <p:ph type="title"/>
          </p:nvPr>
        </p:nvSpPr>
        <p:spPr/>
        <p:txBody>
          <a:bodyPr/>
          <a:lstStyle/>
          <a:p>
            <a:r>
              <a:rPr lang="en-US" dirty="0">
                <a:cs typeface="Calibri Light"/>
              </a:rPr>
              <a:t>Challenges of MongoDB </a:t>
            </a:r>
          </a:p>
        </p:txBody>
      </p:sp>
      <p:sp>
        <p:nvSpPr>
          <p:cNvPr id="3" name="Content Placeholder 2">
            <a:extLst>
              <a:ext uri="{FF2B5EF4-FFF2-40B4-BE49-F238E27FC236}">
                <a16:creationId xmlns:a16="http://schemas.microsoft.com/office/drawing/2014/main" id="{102FCD76-AA6A-4253-B4D1-D19A0917F04B}"/>
              </a:ext>
            </a:extLst>
          </p:cNvPr>
          <p:cNvSpPr>
            <a:spLocks noGrp="1"/>
          </p:cNvSpPr>
          <p:nvPr>
            <p:ph sz="half" idx="2"/>
          </p:nvPr>
        </p:nvSpPr>
        <p:spPr>
          <a:xfrm>
            <a:off x="839788" y="1582156"/>
            <a:ext cx="10520184" cy="3689320"/>
          </a:xfrm>
        </p:spPr>
        <p:txBody>
          <a:bodyPr vert="horz" lIns="91440" tIns="45720" rIns="91440" bIns="45720" rtlCol="0" anchor="t">
            <a:noAutofit/>
          </a:bodyPr>
          <a:lstStyle/>
          <a:p>
            <a:r>
              <a:rPr lang="en-US" sz="1800" dirty="0">
                <a:ea typeface="+mn-lt"/>
                <a:cs typeface="+mn-lt"/>
              </a:rPr>
              <a:t>It has a steep learning curve. </a:t>
            </a:r>
            <a:endParaRPr lang="en-US" dirty="0">
              <a:ea typeface="+mn-lt"/>
              <a:cs typeface="+mn-lt"/>
            </a:endParaRPr>
          </a:p>
          <a:p>
            <a:r>
              <a:rPr lang="en-US" sz="1800" dirty="0">
                <a:ea typeface="+mn-lt"/>
                <a:cs typeface="+mn-lt"/>
              </a:rPr>
              <a:t>The main challenge in ODB database was to split the </a:t>
            </a:r>
            <a:r>
              <a:rPr lang="en-US" sz="1800" b="1" dirty="0" err="1">
                <a:ea typeface="+mn-lt"/>
                <a:cs typeface="+mn-lt"/>
              </a:rPr>
              <a:t>InvoiceDate</a:t>
            </a:r>
            <a:r>
              <a:rPr lang="en-US" sz="1800" b="1" dirty="0">
                <a:ea typeface="+mn-lt"/>
                <a:cs typeface="+mn-lt"/>
              </a:rPr>
              <a:t> </a:t>
            </a:r>
            <a:r>
              <a:rPr lang="en-US" sz="1800" dirty="0">
                <a:ea typeface="+mn-lt"/>
                <a:cs typeface="+mn-lt"/>
              </a:rPr>
              <a:t>and </a:t>
            </a:r>
            <a:r>
              <a:rPr lang="en-US" sz="1800" b="1" dirty="0" err="1">
                <a:ea typeface="+mn-lt"/>
                <a:cs typeface="+mn-lt"/>
              </a:rPr>
              <a:t>InvoiceTime</a:t>
            </a:r>
            <a:r>
              <a:rPr lang="en-US" sz="1800" b="1" dirty="0">
                <a:ea typeface="+mn-lt"/>
                <a:cs typeface="+mn-lt"/>
              </a:rPr>
              <a:t> </a:t>
            </a:r>
            <a:r>
              <a:rPr lang="en-US" sz="1800" dirty="0">
                <a:ea typeface="+mn-lt"/>
                <a:cs typeface="+mn-lt"/>
              </a:rPr>
              <a:t>into individual Year, Month, Day, Hour, Minute (as the Date and Time were already split in the initial part of the data cleaning). Hence, we imported the csv file to Python to do the date and time splitting. </a:t>
            </a:r>
            <a:endParaRPr lang="en-US" dirty="0">
              <a:ea typeface="+mn-lt"/>
              <a:cs typeface="+mn-lt"/>
            </a:endParaRPr>
          </a:p>
          <a:p>
            <a:r>
              <a:rPr lang="en-US" sz="1800" dirty="0">
                <a:ea typeface="+mn-lt"/>
                <a:cs typeface="+mn-lt"/>
              </a:rPr>
              <a:t>Learning about memory utilization in </a:t>
            </a:r>
            <a:r>
              <a:rPr lang="en-US" sz="1800" b="1" dirty="0" err="1">
                <a:ea typeface="+mn-lt"/>
                <a:cs typeface="+mn-lt"/>
              </a:rPr>
              <a:t>mongodb</a:t>
            </a:r>
            <a:r>
              <a:rPr lang="en-US" sz="1800" b="1" dirty="0">
                <a:ea typeface="+mn-lt"/>
                <a:cs typeface="+mn-lt"/>
              </a:rPr>
              <a:t> </a:t>
            </a:r>
            <a:r>
              <a:rPr lang="en-US" sz="1800" dirty="0">
                <a:ea typeface="+mn-lt"/>
                <a:cs typeface="+mn-lt"/>
              </a:rPr>
              <a:t>in various stages and </a:t>
            </a:r>
            <a:r>
              <a:rPr lang="en-US" sz="1800" b="1" u="sng" dirty="0">
                <a:ea typeface="+mn-lt"/>
                <a:cs typeface="+mn-lt"/>
              </a:rPr>
              <a:t>how indexes plays their part on that was key to faster query execution</a:t>
            </a:r>
            <a:r>
              <a:rPr lang="en-US" sz="1800" dirty="0">
                <a:ea typeface="+mn-lt"/>
                <a:cs typeface="+mn-lt"/>
              </a:rPr>
              <a:t>. Without creating an index for the ‘</a:t>
            </a:r>
            <a:r>
              <a:rPr lang="en-US" sz="1800" dirty="0" err="1">
                <a:ea typeface="+mn-lt"/>
                <a:cs typeface="+mn-lt"/>
              </a:rPr>
              <a:t>Stock_Dim</a:t>
            </a:r>
            <a:r>
              <a:rPr lang="en-US" sz="1800" dirty="0">
                <a:ea typeface="+mn-lt"/>
                <a:cs typeface="+mn-lt"/>
              </a:rPr>
              <a:t>’ collection, for instance, several queries would have taken far longer to execute. </a:t>
            </a:r>
            <a:endParaRPr lang="en-US" dirty="0">
              <a:cs typeface="Calibri" panose="020F0502020204030204"/>
            </a:endParaRPr>
          </a:p>
          <a:p>
            <a:r>
              <a:rPr lang="en-US" sz="1800" dirty="0">
                <a:ea typeface="+mn-lt"/>
                <a:cs typeface="+mn-lt"/>
              </a:rPr>
              <a:t>For queries 4, 6, 7, 8, 9, 10 and 11, we set the ‘</a:t>
            </a:r>
            <a:r>
              <a:rPr lang="en-US" sz="1800" b="1" dirty="0" err="1">
                <a:ea typeface="+mn-lt"/>
                <a:cs typeface="+mn-lt"/>
              </a:rPr>
              <a:t>allowDiskUse</a:t>
            </a:r>
            <a:r>
              <a:rPr lang="en-US" sz="1800" dirty="0">
                <a:ea typeface="+mn-lt"/>
                <a:cs typeface="+mn-lt"/>
              </a:rPr>
              <a:t>’ parameter to true. This enables writing to temporary files. When set to true, most aggregation stages can write data to the </a:t>
            </a:r>
            <a:r>
              <a:rPr lang="en-US" sz="1800" b="1" dirty="0">
                <a:ea typeface="+mn-lt"/>
                <a:cs typeface="+mn-lt"/>
              </a:rPr>
              <a:t>_</a:t>
            </a:r>
            <a:r>
              <a:rPr lang="en-US" sz="1800" b="1" dirty="0" err="1">
                <a:ea typeface="+mn-lt"/>
                <a:cs typeface="+mn-lt"/>
              </a:rPr>
              <a:t>tmp</a:t>
            </a:r>
            <a:r>
              <a:rPr lang="en-US" sz="1800" dirty="0">
                <a:ea typeface="+mn-lt"/>
                <a:cs typeface="+mn-lt"/>
              </a:rPr>
              <a:t> subdirectory in the </a:t>
            </a:r>
            <a:r>
              <a:rPr lang="en-US" sz="1800" b="1" dirty="0" err="1">
                <a:ea typeface="+mn-lt"/>
                <a:cs typeface="+mn-lt"/>
              </a:rPr>
              <a:t>dbPath</a:t>
            </a:r>
            <a:r>
              <a:rPr lang="en-US" sz="1800" b="1" dirty="0">
                <a:ea typeface="+mn-lt"/>
                <a:cs typeface="+mn-lt"/>
              </a:rPr>
              <a:t> </a:t>
            </a:r>
            <a:r>
              <a:rPr lang="en-US" sz="1800" dirty="0">
                <a:ea typeface="+mn-lt"/>
                <a:cs typeface="+mn-lt"/>
              </a:rPr>
              <a:t>directory.</a:t>
            </a:r>
            <a:endParaRPr lang="en-US" dirty="0">
              <a:ea typeface="+mn-lt"/>
              <a:cs typeface="+mn-lt"/>
            </a:endParaRPr>
          </a:p>
          <a:p>
            <a:endParaRPr lang="en-US" dirty="0">
              <a:cs typeface="Calibri"/>
            </a:endParaRPr>
          </a:p>
          <a:p>
            <a:endParaRPr lang="en-US" sz="1800" dirty="0">
              <a:cs typeface="Calibri"/>
            </a:endParaRPr>
          </a:p>
          <a:p>
            <a:pPr marL="0" indent="0">
              <a:buNone/>
            </a:pPr>
            <a:endParaRPr lang="en-US" sz="1800" dirty="0">
              <a:cs typeface="Calibri"/>
            </a:endParaRPr>
          </a:p>
        </p:txBody>
      </p:sp>
    </p:spTree>
    <p:extLst>
      <p:ext uri="{BB962C8B-B14F-4D97-AF65-F5344CB8AC3E}">
        <p14:creationId xmlns:p14="http://schemas.microsoft.com/office/powerpoint/2010/main" val="154885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BF93-05E7-4F9E-A3B0-2D97BA53244D}"/>
              </a:ext>
            </a:extLst>
          </p:cNvPr>
          <p:cNvSpPr>
            <a:spLocks noGrp="1"/>
          </p:cNvSpPr>
          <p:nvPr>
            <p:ph type="title"/>
          </p:nvPr>
        </p:nvSpPr>
        <p:spPr>
          <a:xfrm>
            <a:off x="838200" y="365125"/>
            <a:ext cx="10515600" cy="2303463"/>
          </a:xfrm>
        </p:spPr>
        <p:txBody>
          <a:bodyPr>
            <a:normAutofit fontScale="90000"/>
          </a:bodyPr>
          <a:lstStyle/>
          <a:p>
            <a:r>
              <a:rPr lang="en-US" b="1">
                <a:cs typeface="Calibri Light"/>
              </a:rPr>
              <a:t>Query 5</a:t>
            </a:r>
            <a:r>
              <a:rPr lang="en-US">
                <a:cs typeface="Calibri Light"/>
              </a:rPr>
              <a:t>: </a:t>
            </a:r>
            <a:r>
              <a:rPr lang="en-US">
                <a:ea typeface="+mj-lt"/>
                <a:cs typeface="+mj-lt"/>
              </a:rPr>
              <a:t>Which item is sold below the threshold value? Or, what are the under-performed products based on the average sales last year (the year denotes either 2009 or 2010)?</a:t>
            </a:r>
            <a:endParaRPr lang="en-US"/>
          </a:p>
        </p:txBody>
      </p:sp>
      <p:pic>
        <p:nvPicPr>
          <p:cNvPr id="7" name="Picture 7" descr="A picture containing green, holding, monitor, large&#10;&#10;Description generated with very high confidence">
            <a:extLst>
              <a:ext uri="{FF2B5EF4-FFF2-40B4-BE49-F238E27FC236}">
                <a16:creationId xmlns:a16="http://schemas.microsoft.com/office/drawing/2014/main" id="{5D07F3E9-4AE9-4943-B26D-03104A4AE225}"/>
              </a:ext>
            </a:extLst>
          </p:cNvPr>
          <p:cNvPicPr>
            <a:picLocks noGrp="1" noChangeAspect="1"/>
          </p:cNvPicPr>
          <p:nvPr>
            <p:ph sz="half" idx="1"/>
          </p:nvPr>
        </p:nvPicPr>
        <p:blipFill>
          <a:blip r:embed="rId2"/>
          <a:stretch>
            <a:fillRect/>
          </a:stretch>
        </p:blipFill>
        <p:spPr>
          <a:xfrm>
            <a:off x="735091" y="3601981"/>
            <a:ext cx="10319441" cy="2384365"/>
          </a:xfrm>
        </p:spPr>
      </p:pic>
    </p:spTree>
    <p:extLst>
      <p:ext uri="{BB962C8B-B14F-4D97-AF65-F5344CB8AC3E}">
        <p14:creationId xmlns:p14="http://schemas.microsoft.com/office/powerpoint/2010/main" val="1055678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screenshot of a cell phone&#10;&#10;Description generated with high confidence">
            <a:extLst>
              <a:ext uri="{FF2B5EF4-FFF2-40B4-BE49-F238E27FC236}">
                <a16:creationId xmlns:a16="http://schemas.microsoft.com/office/drawing/2014/main" id="{615967A9-CF8D-492D-8B93-256D02FF713A}"/>
              </a:ext>
            </a:extLst>
          </p:cNvPr>
          <p:cNvPicPr>
            <a:picLocks noChangeAspect="1"/>
          </p:cNvPicPr>
          <p:nvPr/>
        </p:nvPicPr>
        <p:blipFill>
          <a:blip r:embed="rId2"/>
          <a:stretch>
            <a:fillRect/>
          </a:stretch>
        </p:blipFill>
        <p:spPr>
          <a:xfrm>
            <a:off x="4249094" y="214482"/>
            <a:ext cx="7699970" cy="6579928"/>
          </a:xfrm>
          <a:prstGeom prst="rect">
            <a:avLst/>
          </a:prstGeom>
        </p:spPr>
      </p:pic>
      <p:sp>
        <p:nvSpPr>
          <p:cNvPr id="4" name="Title 1">
            <a:extLst>
              <a:ext uri="{FF2B5EF4-FFF2-40B4-BE49-F238E27FC236}">
                <a16:creationId xmlns:a16="http://schemas.microsoft.com/office/drawing/2014/main" id="{1E0068E6-9ECC-4817-A3FA-A40B0CC11FF9}"/>
              </a:ext>
            </a:extLst>
          </p:cNvPr>
          <p:cNvSpPr>
            <a:spLocks noGrp="1"/>
          </p:cNvSpPr>
          <p:nvPr>
            <p:ph type="title"/>
          </p:nvPr>
        </p:nvSpPr>
        <p:spPr>
          <a:xfrm>
            <a:off x="484188" y="327025"/>
            <a:ext cx="3251200" cy="658813"/>
          </a:xfrm>
        </p:spPr>
        <p:txBody>
          <a:bodyPr/>
          <a:lstStyle/>
          <a:p>
            <a:r>
              <a:rPr lang="en-US">
                <a:cs typeface="Calibri Light"/>
              </a:rPr>
              <a:t>Sample Code</a:t>
            </a:r>
          </a:p>
        </p:txBody>
      </p:sp>
    </p:spTree>
    <p:extLst>
      <p:ext uri="{BB962C8B-B14F-4D97-AF65-F5344CB8AC3E}">
        <p14:creationId xmlns:p14="http://schemas.microsoft.com/office/powerpoint/2010/main" val="1144036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A6F4-D0CB-436E-B7D7-A048AB0BF0FA}"/>
              </a:ext>
            </a:extLst>
          </p:cNvPr>
          <p:cNvSpPr>
            <a:spLocks noGrp="1"/>
          </p:cNvSpPr>
          <p:nvPr>
            <p:ph type="title"/>
          </p:nvPr>
        </p:nvSpPr>
        <p:spPr/>
        <p:txBody>
          <a:bodyPr/>
          <a:lstStyle/>
          <a:p>
            <a:r>
              <a:rPr lang="en-US">
                <a:cs typeface="Calibri Light"/>
              </a:rPr>
              <a:t>MongoDB Advantages and Disadvantages</a:t>
            </a:r>
          </a:p>
        </p:txBody>
      </p:sp>
      <p:sp>
        <p:nvSpPr>
          <p:cNvPr id="4" name="Text Placeholder 3">
            <a:extLst>
              <a:ext uri="{FF2B5EF4-FFF2-40B4-BE49-F238E27FC236}">
                <a16:creationId xmlns:a16="http://schemas.microsoft.com/office/drawing/2014/main" id="{701B7E7C-9F45-4B3C-8618-7DAEFF9EA516}"/>
              </a:ext>
            </a:extLst>
          </p:cNvPr>
          <p:cNvSpPr>
            <a:spLocks noGrp="1"/>
          </p:cNvSpPr>
          <p:nvPr>
            <p:ph type="body" idx="1"/>
          </p:nvPr>
        </p:nvSpPr>
        <p:spPr>
          <a:xfrm>
            <a:off x="839788" y="1681163"/>
            <a:ext cx="5157787" cy="500062"/>
          </a:xfrm>
        </p:spPr>
        <p:txBody>
          <a:bodyPr/>
          <a:lstStyle/>
          <a:p>
            <a:r>
              <a:rPr lang="en-US">
                <a:cs typeface="Calibri"/>
              </a:rPr>
              <a:t>Advantages</a:t>
            </a:r>
            <a:endParaRPr lang="en-US"/>
          </a:p>
        </p:txBody>
      </p:sp>
      <p:sp>
        <p:nvSpPr>
          <p:cNvPr id="3" name="Content Placeholder 2">
            <a:extLst>
              <a:ext uri="{FF2B5EF4-FFF2-40B4-BE49-F238E27FC236}">
                <a16:creationId xmlns:a16="http://schemas.microsoft.com/office/drawing/2014/main" id="{102FCD76-AA6A-4253-B4D1-D19A0917F04B}"/>
              </a:ext>
            </a:extLst>
          </p:cNvPr>
          <p:cNvSpPr>
            <a:spLocks noGrp="1"/>
          </p:cNvSpPr>
          <p:nvPr>
            <p:ph sz="half" idx="2"/>
          </p:nvPr>
        </p:nvSpPr>
        <p:spPr>
          <a:xfrm>
            <a:off x="839788" y="2197435"/>
            <a:ext cx="5157787" cy="3684588"/>
          </a:xfrm>
        </p:spPr>
        <p:txBody>
          <a:bodyPr vert="horz" lIns="91440" tIns="45720" rIns="91440" bIns="45720" rtlCol="0" anchor="t">
            <a:noAutofit/>
          </a:bodyPr>
          <a:lstStyle/>
          <a:p>
            <a:r>
              <a:rPr lang="en-US" sz="1800">
                <a:ea typeface="+mn-lt"/>
                <a:cs typeface="+mn-lt"/>
              </a:rPr>
              <a:t>MongoDB can very quickly query and return results from very large data sets. Insertion of over </a:t>
            </a:r>
            <a:r>
              <a:rPr lang="en-US" sz="1800" b="1">
                <a:ea typeface="+mn-lt"/>
                <a:cs typeface="+mn-lt"/>
              </a:rPr>
              <a:t>700,000</a:t>
            </a:r>
            <a:r>
              <a:rPr lang="en-US" sz="1800">
                <a:ea typeface="+mn-lt"/>
                <a:cs typeface="+mn-lt"/>
              </a:rPr>
              <a:t> records took relatively minimal time.</a:t>
            </a:r>
            <a:endParaRPr lang="en-US">
              <a:ea typeface="+mn-lt"/>
              <a:cs typeface="+mn-lt"/>
            </a:endParaRPr>
          </a:p>
          <a:p>
            <a:r>
              <a:rPr lang="en-US" sz="1800">
                <a:ea typeface="+mn-lt"/>
                <a:cs typeface="+mn-lt"/>
              </a:rPr>
              <a:t>While Relational Databases would require views to speedup query execution, this was not required for MongoDB. </a:t>
            </a:r>
            <a:endParaRPr lang="en-US">
              <a:ea typeface="+mn-lt"/>
              <a:cs typeface="+mn-lt"/>
            </a:endParaRPr>
          </a:p>
          <a:p>
            <a:r>
              <a:rPr lang="en-US" sz="1800">
                <a:ea typeface="+mn-lt"/>
                <a:cs typeface="+mn-lt"/>
              </a:rPr>
              <a:t>While sending data to the </a:t>
            </a:r>
            <a:r>
              <a:rPr lang="en-US" sz="1800" b="1">
                <a:ea typeface="+mn-lt"/>
                <a:cs typeface="+mn-lt"/>
              </a:rPr>
              <a:t>User Interface</a:t>
            </a:r>
            <a:r>
              <a:rPr lang="en-US" sz="1800">
                <a:ea typeface="+mn-lt"/>
                <a:cs typeface="+mn-lt"/>
              </a:rPr>
              <a:t> (</a:t>
            </a:r>
            <a:r>
              <a:rPr lang="en-US" sz="1800" b="1">
                <a:ea typeface="+mn-lt"/>
                <a:cs typeface="+mn-lt"/>
              </a:rPr>
              <a:t>UI</a:t>
            </a:r>
            <a:r>
              <a:rPr lang="en-US" sz="1800">
                <a:ea typeface="+mn-lt"/>
                <a:cs typeface="+mn-lt"/>
              </a:rPr>
              <a:t>), we are spared from doing further transformation of data in </a:t>
            </a:r>
            <a:r>
              <a:rPr lang="en-US" sz="1800" b="1">
                <a:ea typeface="+mn-lt"/>
                <a:cs typeface="+mn-lt"/>
              </a:rPr>
              <a:t>MongoDB</a:t>
            </a:r>
            <a:r>
              <a:rPr lang="en-US" sz="1800">
                <a:ea typeface="+mn-lt"/>
                <a:cs typeface="+mn-lt"/>
              </a:rPr>
              <a:t>.</a:t>
            </a:r>
            <a:endParaRPr lang="en-US" sz="1800">
              <a:cs typeface="Calibri"/>
            </a:endParaRPr>
          </a:p>
        </p:txBody>
      </p:sp>
      <p:sp>
        <p:nvSpPr>
          <p:cNvPr id="5" name="Text Placeholder 4">
            <a:extLst>
              <a:ext uri="{FF2B5EF4-FFF2-40B4-BE49-F238E27FC236}">
                <a16:creationId xmlns:a16="http://schemas.microsoft.com/office/drawing/2014/main" id="{B3FDBCC3-8D8C-4856-90C3-5DE7B3A88F83}"/>
              </a:ext>
            </a:extLst>
          </p:cNvPr>
          <p:cNvSpPr>
            <a:spLocks noGrp="1"/>
          </p:cNvSpPr>
          <p:nvPr>
            <p:ph type="body" sz="quarter" idx="3"/>
          </p:nvPr>
        </p:nvSpPr>
        <p:spPr>
          <a:xfrm>
            <a:off x="6172200" y="1681163"/>
            <a:ext cx="5183188" cy="493712"/>
          </a:xfrm>
        </p:spPr>
        <p:txBody>
          <a:bodyPr/>
          <a:lstStyle/>
          <a:p>
            <a:r>
              <a:rPr lang="en-US">
                <a:cs typeface="Calibri"/>
              </a:rPr>
              <a:t>Disadvantages</a:t>
            </a:r>
            <a:endParaRPr lang="en-US"/>
          </a:p>
        </p:txBody>
      </p:sp>
      <p:sp>
        <p:nvSpPr>
          <p:cNvPr id="6" name="Content Placeholder 5">
            <a:extLst>
              <a:ext uri="{FF2B5EF4-FFF2-40B4-BE49-F238E27FC236}">
                <a16:creationId xmlns:a16="http://schemas.microsoft.com/office/drawing/2014/main" id="{942E1BB5-4939-43B9-9751-1EAEA24457F2}"/>
              </a:ext>
            </a:extLst>
          </p:cNvPr>
          <p:cNvSpPr>
            <a:spLocks noGrp="1"/>
          </p:cNvSpPr>
          <p:nvPr>
            <p:ph sz="quarter" idx="4"/>
          </p:nvPr>
        </p:nvSpPr>
        <p:spPr>
          <a:xfrm>
            <a:off x="6172200" y="2195543"/>
            <a:ext cx="5183188" cy="4067953"/>
          </a:xfrm>
        </p:spPr>
        <p:txBody>
          <a:bodyPr vert="horz" lIns="91440" tIns="45720" rIns="91440" bIns="45720" rtlCol="0" anchor="t">
            <a:noAutofit/>
          </a:bodyPr>
          <a:lstStyle/>
          <a:p>
            <a:r>
              <a:rPr lang="en-US" sz="1800">
                <a:ea typeface="+mn-lt"/>
                <a:cs typeface="+mn-lt"/>
              </a:rPr>
              <a:t>Multiple joins(lookup) is not advisable in MongoDB as it is meant to be a database where data needs to be denormalized as much as possible. </a:t>
            </a:r>
            <a:endParaRPr lang="en-US" sz="1800">
              <a:cs typeface="Calibri" panose="020F0502020204030204"/>
            </a:endParaRPr>
          </a:p>
          <a:p>
            <a:r>
              <a:rPr lang="en-US" sz="1800">
                <a:ea typeface="+mn-lt"/>
                <a:cs typeface="+mn-lt"/>
              </a:rPr>
              <a:t>In MongoDB, the methods available in an aggregation stage or in a find operation and their behavior is limited and quite rigid.</a:t>
            </a:r>
            <a:endParaRPr lang="en-US" sz="1800">
              <a:cs typeface="Calibri"/>
            </a:endParaRPr>
          </a:p>
          <a:p>
            <a:r>
              <a:rPr lang="en-US" sz="1800">
                <a:ea typeface="+mn-lt"/>
                <a:cs typeface="+mn-lt"/>
              </a:rPr>
              <a:t>Since the output of MongoDB is in JSON format, there are limits on the operation and calculations that can be achieved using only MongoDB scripts. For example, the queries #5 and #9 required extensive calculation on the output of the aggregation which was not possible only through MongoDB scripts. So, some of it was delegated to the caller function.</a:t>
            </a:r>
          </a:p>
        </p:txBody>
      </p:sp>
    </p:spTree>
    <p:extLst>
      <p:ext uri="{BB962C8B-B14F-4D97-AF65-F5344CB8AC3E}">
        <p14:creationId xmlns:p14="http://schemas.microsoft.com/office/powerpoint/2010/main" val="79897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21C62-9097-1248-8850-0C17BC5C29EC}"/>
              </a:ext>
            </a:extLst>
          </p:cNvPr>
          <p:cNvSpPr>
            <a:spLocks noGrp="1"/>
          </p:cNvSpPr>
          <p:nvPr>
            <p:ph type="ctrTitle"/>
          </p:nvPr>
        </p:nvSpPr>
        <p:spPr>
          <a:xfrm>
            <a:off x="1094095" y="851517"/>
            <a:ext cx="5238466" cy="2991416"/>
          </a:xfrm>
        </p:spPr>
        <p:txBody>
          <a:bodyPr anchor="b">
            <a:normAutofit/>
          </a:bodyPr>
          <a:lstStyle/>
          <a:p>
            <a:pPr algn="l"/>
            <a:r>
              <a:rPr lang="en-US" sz="5600">
                <a:ea typeface="+mj-lt"/>
                <a:cs typeface="+mj-lt"/>
              </a:rPr>
              <a:t>Neo4j Implementation</a:t>
            </a:r>
            <a:endParaRPr lang="en-US"/>
          </a:p>
        </p:txBody>
      </p:sp>
      <p:sp>
        <p:nvSpPr>
          <p:cNvPr id="3" name="Subtitle 2">
            <a:extLst>
              <a:ext uri="{FF2B5EF4-FFF2-40B4-BE49-F238E27FC236}">
                <a16:creationId xmlns:a16="http://schemas.microsoft.com/office/drawing/2014/main" id="{9EFCB863-85C2-5D48-ACFF-66066DF6D38E}"/>
              </a:ext>
            </a:extLst>
          </p:cNvPr>
          <p:cNvSpPr>
            <a:spLocks noGrp="1"/>
          </p:cNvSpPr>
          <p:nvPr>
            <p:ph type="subTitle" idx="1"/>
          </p:nvPr>
        </p:nvSpPr>
        <p:spPr>
          <a:xfrm>
            <a:off x="1094096" y="3842932"/>
            <a:ext cx="4167115" cy="2163551"/>
          </a:xfrm>
        </p:spPr>
        <p:txBody>
          <a:bodyPr anchor="t">
            <a:normAutofit/>
          </a:bodyPr>
          <a:lstStyle/>
          <a:p>
            <a:pPr algn="l"/>
            <a:r>
              <a:rPr lang="en-US">
                <a:solidFill>
                  <a:schemeClr val="bg1">
                    <a:lumMod val="50000"/>
                  </a:schemeClr>
                </a:solidFill>
                <a:ea typeface="+mn-lt"/>
                <a:cs typeface="+mn-lt"/>
              </a:rPr>
              <a:t>Soham Bhatnagar</a:t>
            </a:r>
            <a:endParaRPr lang="en-US">
              <a:solidFill>
                <a:schemeClr val="bg1">
                  <a:lumMod val="50000"/>
                </a:schemeClr>
              </a:solidFill>
              <a:cs typeface="Calibri" panose="020F0502020204030204"/>
            </a:endParaRPr>
          </a:p>
          <a:p>
            <a:pPr algn="l"/>
            <a:r>
              <a:rPr lang="en-US">
                <a:solidFill>
                  <a:schemeClr val="bg1">
                    <a:lumMod val="50000"/>
                  </a:schemeClr>
                </a:solidFill>
                <a:ea typeface="+mn-lt"/>
                <a:cs typeface="+mn-lt"/>
              </a:rPr>
              <a:t>Aishwarya Jakka</a:t>
            </a:r>
          </a:p>
          <a:p>
            <a:pPr algn="l"/>
            <a:r>
              <a:rPr lang="en-US">
                <a:solidFill>
                  <a:schemeClr val="bg1">
                    <a:lumMod val="50000"/>
                  </a:schemeClr>
                </a:solidFill>
                <a:ea typeface="+mn-lt"/>
                <a:cs typeface="+mn-lt"/>
              </a:rPr>
              <a:t>Kenny Wu</a:t>
            </a:r>
          </a:p>
          <a:p>
            <a:pPr algn="l"/>
            <a:r>
              <a:rPr lang="en-US">
                <a:solidFill>
                  <a:schemeClr val="bg1">
                    <a:lumMod val="50000"/>
                  </a:schemeClr>
                </a:solidFill>
                <a:ea typeface="+mn-lt"/>
                <a:cs typeface="+mn-lt"/>
              </a:rPr>
              <a:t>Kwesi Aguillera</a:t>
            </a:r>
            <a:endParaRPr lang="en-US">
              <a:solidFill>
                <a:schemeClr val="bg1">
                  <a:lumMod val="50000"/>
                </a:schemeClr>
              </a:solidFill>
              <a:cs typeface="Calibri"/>
            </a:endParaRPr>
          </a:p>
          <a:p>
            <a:pPr algn="l"/>
            <a:endParaRPr lang="en-US">
              <a:cs typeface="Calibri"/>
            </a:endParaRPr>
          </a:p>
        </p:txBody>
      </p:sp>
      <p:sp>
        <p:nvSpPr>
          <p:cNvPr id="46" name="Freeform: Shape 4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close up of a sign&#10;&#10;Description generated with high confidence">
            <a:extLst>
              <a:ext uri="{FF2B5EF4-FFF2-40B4-BE49-F238E27FC236}">
                <a16:creationId xmlns:a16="http://schemas.microsoft.com/office/drawing/2014/main" id="{D233A3DC-CE13-4716-B17A-3BD473FF9BBA}"/>
              </a:ext>
            </a:extLst>
          </p:cNvPr>
          <p:cNvPicPr>
            <a:picLocks noChangeAspect="1"/>
          </p:cNvPicPr>
          <p:nvPr/>
        </p:nvPicPr>
        <p:blipFill>
          <a:blip r:embed="rId3"/>
          <a:stretch>
            <a:fillRect/>
          </a:stretch>
        </p:blipFill>
        <p:spPr>
          <a:xfrm>
            <a:off x="7304809" y="2817291"/>
            <a:ext cx="3435927" cy="1794916"/>
          </a:xfrm>
          <a:prstGeom prst="rect">
            <a:avLst/>
          </a:prstGeom>
        </p:spPr>
      </p:pic>
    </p:spTree>
    <p:extLst>
      <p:ext uri="{BB962C8B-B14F-4D97-AF65-F5344CB8AC3E}">
        <p14:creationId xmlns:p14="http://schemas.microsoft.com/office/powerpoint/2010/main" val="178613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9062-4B7C-4DF4-800A-C9669152E431}"/>
              </a:ext>
            </a:extLst>
          </p:cNvPr>
          <p:cNvSpPr>
            <a:spLocks noGrp="1"/>
          </p:cNvSpPr>
          <p:nvPr>
            <p:ph type="title"/>
          </p:nvPr>
        </p:nvSpPr>
        <p:spPr/>
        <p:txBody>
          <a:bodyPr/>
          <a:lstStyle/>
          <a:p>
            <a:r>
              <a:rPr lang="en-US" dirty="0">
                <a:cs typeface="Calibri Light"/>
              </a:rPr>
              <a:t>Changes to the Star Schema</a:t>
            </a:r>
            <a:endParaRPr lang="en-US" dirty="0"/>
          </a:p>
        </p:txBody>
      </p:sp>
      <p:sp>
        <p:nvSpPr>
          <p:cNvPr id="3" name="Text Placeholder 2">
            <a:extLst>
              <a:ext uri="{FF2B5EF4-FFF2-40B4-BE49-F238E27FC236}">
                <a16:creationId xmlns:a16="http://schemas.microsoft.com/office/drawing/2014/main" id="{F942CEA7-E31B-4049-AC37-31948F0AF3D2}"/>
              </a:ext>
            </a:extLst>
          </p:cNvPr>
          <p:cNvSpPr>
            <a:spLocks noGrp="1"/>
          </p:cNvSpPr>
          <p:nvPr>
            <p:ph idx="1"/>
          </p:nvPr>
        </p:nvSpPr>
        <p:spPr/>
        <p:txBody>
          <a:bodyPr vert="horz" lIns="91440" tIns="45720" rIns="91440" bIns="45720" rtlCol="0" anchor="t">
            <a:normAutofit/>
          </a:bodyPr>
          <a:lstStyle/>
          <a:p>
            <a:pPr algn="just"/>
            <a:r>
              <a:rPr lang="en-US" sz="2400" dirty="0">
                <a:ea typeface="+mn-lt"/>
                <a:cs typeface="+mn-lt"/>
              </a:rPr>
              <a:t>We have added </a:t>
            </a:r>
            <a:r>
              <a:rPr lang="en-US" sz="2400" b="1" dirty="0" err="1">
                <a:ea typeface="+mn-lt"/>
                <a:cs typeface="+mn-lt"/>
              </a:rPr>
              <a:t>TimeID</a:t>
            </a:r>
            <a:r>
              <a:rPr lang="en-US" sz="2400" dirty="0">
                <a:ea typeface="+mn-lt"/>
                <a:cs typeface="+mn-lt"/>
              </a:rPr>
              <a:t> to the </a:t>
            </a:r>
            <a:r>
              <a:rPr lang="en-US" sz="2400" b="1" dirty="0">
                <a:ea typeface="+mn-lt"/>
                <a:cs typeface="+mn-lt"/>
              </a:rPr>
              <a:t>FACT</a:t>
            </a:r>
            <a:r>
              <a:rPr lang="en-US" sz="2400" dirty="0">
                <a:ea typeface="+mn-lt"/>
                <a:cs typeface="+mn-lt"/>
              </a:rPr>
              <a:t> table and the </a:t>
            </a:r>
            <a:r>
              <a:rPr lang="en-US" sz="2400" b="1" dirty="0">
                <a:ea typeface="+mn-lt"/>
                <a:cs typeface="+mn-lt"/>
              </a:rPr>
              <a:t>TIMEDIM</a:t>
            </a:r>
            <a:r>
              <a:rPr lang="en-US" sz="2400" dirty="0">
                <a:ea typeface="+mn-lt"/>
                <a:cs typeface="+mn-lt"/>
              </a:rPr>
              <a:t> table.</a:t>
            </a:r>
            <a:endParaRPr lang="en-US" sz="2400" dirty="0">
              <a:cs typeface="Calibri" panose="020F0502020204030204"/>
            </a:endParaRPr>
          </a:p>
          <a:p>
            <a:pPr algn="just"/>
            <a:r>
              <a:rPr lang="en-US" sz="2400" dirty="0">
                <a:ea typeface="+mn-lt"/>
                <a:cs typeface="+mn-lt"/>
              </a:rPr>
              <a:t>This has been done as </a:t>
            </a:r>
            <a:r>
              <a:rPr lang="en-US" sz="2400" b="1" dirty="0">
                <a:ea typeface="+mn-lt"/>
                <a:cs typeface="+mn-lt"/>
              </a:rPr>
              <a:t>Neo4j</a:t>
            </a:r>
            <a:r>
              <a:rPr lang="en-US" sz="2400" dirty="0">
                <a:ea typeface="+mn-lt"/>
                <a:cs typeface="+mn-lt"/>
              </a:rPr>
              <a:t> does not handle the creation of a relation using multiple properties. </a:t>
            </a:r>
            <a:endParaRPr lang="en-US" sz="2400">
              <a:ea typeface="+mn-lt"/>
              <a:cs typeface="+mn-lt"/>
            </a:endParaRPr>
          </a:p>
          <a:p>
            <a:pPr algn="just"/>
            <a:r>
              <a:rPr lang="en-US" sz="2400" dirty="0">
                <a:ea typeface="+mn-lt"/>
                <a:cs typeface="+mn-lt"/>
              </a:rPr>
              <a:t>Without </a:t>
            </a:r>
            <a:r>
              <a:rPr lang="en-US" sz="2400" b="1" dirty="0" err="1">
                <a:ea typeface="+mn-lt"/>
                <a:cs typeface="+mn-lt"/>
              </a:rPr>
              <a:t>TimeID</a:t>
            </a:r>
            <a:r>
              <a:rPr lang="en-US" sz="2400" dirty="0">
                <a:ea typeface="+mn-lt"/>
                <a:cs typeface="+mn-lt"/>
              </a:rPr>
              <a:t>, the query would run for 6+ hours if the </a:t>
            </a:r>
            <a:r>
              <a:rPr lang="en-US" sz="2400" b="1" dirty="0" err="1">
                <a:ea typeface="+mn-lt"/>
                <a:cs typeface="+mn-lt"/>
              </a:rPr>
              <a:t>dbms.memory.heap.max_size</a:t>
            </a:r>
            <a:r>
              <a:rPr lang="en-US" sz="2400" dirty="0">
                <a:ea typeface="+mn-lt"/>
                <a:cs typeface="+mn-lt"/>
              </a:rPr>
              <a:t> configuration is changed from 1GB to 10GB in the config file.</a:t>
            </a:r>
            <a:endParaRPr lang="en-US" sz="2400" dirty="0">
              <a:cs typeface="Calibri" panose="020F0502020204030204"/>
            </a:endParaRPr>
          </a:p>
          <a:p>
            <a:pPr algn="just"/>
            <a:r>
              <a:rPr lang="en-US" sz="2400" dirty="0">
                <a:ea typeface="+mn-lt"/>
                <a:cs typeface="+mn-lt"/>
              </a:rPr>
              <a:t>This was unacceptable and for the query to run in a timely manner we added </a:t>
            </a:r>
            <a:r>
              <a:rPr lang="en-US" sz="2400" b="1" dirty="0" err="1">
                <a:ea typeface="+mn-lt"/>
                <a:cs typeface="+mn-lt"/>
              </a:rPr>
              <a:t>TimeID</a:t>
            </a:r>
            <a:r>
              <a:rPr lang="en-US" sz="2400" dirty="0">
                <a:ea typeface="+mn-lt"/>
                <a:cs typeface="+mn-lt"/>
              </a:rPr>
              <a:t>.</a:t>
            </a:r>
            <a:endParaRPr lang="en-US" sz="2400" dirty="0">
              <a:cs typeface="Calibri" panose="020F0502020204030204"/>
            </a:endParaRPr>
          </a:p>
          <a:p>
            <a:pPr algn="just"/>
            <a:r>
              <a:rPr lang="en-US" sz="2400" dirty="0">
                <a:ea typeface="+mn-lt"/>
                <a:cs typeface="+mn-lt"/>
              </a:rPr>
              <a:t>The </a:t>
            </a:r>
            <a:r>
              <a:rPr lang="en-US" sz="2400" b="1" dirty="0" err="1">
                <a:ea typeface="+mn-lt"/>
                <a:cs typeface="+mn-lt"/>
              </a:rPr>
              <a:t>TimeID</a:t>
            </a:r>
            <a:r>
              <a:rPr lang="en-US" sz="2400" dirty="0">
                <a:ea typeface="+mn-lt"/>
                <a:cs typeface="+mn-lt"/>
              </a:rPr>
              <a:t> property is not used in anything except the creation of the relation between the </a:t>
            </a:r>
            <a:r>
              <a:rPr lang="en-US" sz="2400" b="1" dirty="0">
                <a:ea typeface="+mn-lt"/>
                <a:cs typeface="+mn-lt"/>
              </a:rPr>
              <a:t>FACT</a:t>
            </a:r>
            <a:r>
              <a:rPr lang="en-US" sz="2400" dirty="0">
                <a:ea typeface="+mn-lt"/>
                <a:cs typeface="+mn-lt"/>
              </a:rPr>
              <a:t> table and the </a:t>
            </a:r>
            <a:r>
              <a:rPr lang="en-US" sz="2400" b="1" dirty="0">
                <a:ea typeface="+mn-lt"/>
                <a:cs typeface="+mn-lt"/>
              </a:rPr>
              <a:t>TIMEDIM</a:t>
            </a:r>
            <a:r>
              <a:rPr lang="en-US" sz="2400" dirty="0">
                <a:ea typeface="+mn-lt"/>
                <a:cs typeface="+mn-lt"/>
              </a:rPr>
              <a:t> table</a:t>
            </a:r>
            <a:endParaRPr lang="en-US" sz="2400" dirty="0">
              <a:cs typeface="Calibri" panose="020F0502020204030204"/>
            </a:endParaRPr>
          </a:p>
        </p:txBody>
      </p:sp>
    </p:spTree>
    <p:extLst>
      <p:ext uri="{BB962C8B-B14F-4D97-AF65-F5344CB8AC3E}">
        <p14:creationId xmlns:p14="http://schemas.microsoft.com/office/powerpoint/2010/main" val="256972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5EA16-475C-DC42-8DE0-CADF35FE5500}"/>
              </a:ext>
            </a:extLst>
          </p:cNvPr>
          <p:cNvSpPr>
            <a:spLocks noGrp="1"/>
          </p:cNvSpPr>
          <p:nvPr>
            <p:ph type="title"/>
          </p:nvPr>
        </p:nvSpPr>
        <p:spPr/>
        <p:txBody>
          <a:bodyPr/>
          <a:lstStyle/>
          <a:p>
            <a:r>
              <a:rPr lang="en-US" dirty="0"/>
              <a:t>Online Retail Database</a:t>
            </a:r>
          </a:p>
        </p:txBody>
      </p:sp>
      <p:sp>
        <p:nvSpPr>
          <p:cNvPr id="3" name="Content Placeholder 2">
            <a:extLst>
              <a:ext uri="{FF2B5EF4-FFF2-40B4-BE49-F238E27FC236}">
                <a16:creationId xmlns:a16="http://schemas.microsoft.com/office/drawing/2014/main" id="{CDE9B84D-A722-5348-AF8A-591989467368}"/>
              </a:ext>
            </a:extLst>
          </p:cNvPr>
          <p:cNvSpPr>
            <a:spLocks noGrp="1"/>
          </p:cNvSpPr>
          <p:nvPr>
            <p:ph idx="1"/>
          </p:nvPr>
        </p:nvSpPr>
        <p:spPr/>
        <p:txBody>
          <a:bodyPr/>
          <a:lstStyle/>
          <a:p>
            <a:r>
              <a:rPr lang="en-US" dirty="0">
                <a:solidFill>
                  <a:srgbClr val="000000"/>
                </a:solidFill>
              </a:rPr>
              <a:t>This </a:t>
            </a:r>
            <a:r>
              <a:rPr lang="en-US" b="1" u="sng" dirty="0">
                <a:solidFill>
                  <a:srgbClr val="000000"/>
                </a:solidFill>
                <a:hlinkClick r:id="rId2"/>
              </a:rPr>
              <a:t>Online Retail II</a:t>
            </a:r>
            <a:r>
              <a:rPr lang="en-US" dirty="0">
                <a:solidFill>
                  <a:srgbClr val="000000"/>
                </a:solidFill>
              </a:rPr>
              <a:t> data set (the original dataset is a </a:t>
            </a:r>
            <a:r>
              <a:rPr lang="en-US" b="1" dirty="0">
                <a:solidFill>
                  <a:srgbClr val="000000"/>
                </a:solidFill>
              </a:rPr>
              <a:t>excel file</a:t>
            </a:r>
            <a:r>
              <a:rPr lang="en-US" dirty="0">
                <a:solidFill>
                  <a:srgbClr val="000000"/>
                </a:solidFill>
              </a:rPr>
              <a:t>) contains all the transactions occurring for a </a:t>
            </a:r>
            <a:r>
              <a:rPr lang="en-US" b="1" dirty="0">
                <a:solidFill>
                  <a:srgbClr val="000000"/>
                </a:solidFill>
              </a:rPr>
              <a:t>UK-based</a:t>
            </a:r>
            <a:r>
              <a:rPr lang="en-US" dirty="0">
                <a:solidFill>
                  <a:srgbClr val="000000"/>
                </a:solidFill>
              </a:rPr>
              <a:t> and registered, non-store online retail between </a:t>
            </a:r>
            <a:r>
              <a:rPr lang="en-US" b="1" dirty="0">
                <a:solidFill>
                  <a:srgbClr val="000000"/>
                </a:solidFill>
              </a:rPr>
              <a:t>01/12/2009 (1</a:t>
            </a:r>
            <a:r>
              <a:rPr lang="en-US" b="1" baseline="30000" dirty="0">
                <a:solidFill>
                  <a:srgbClr val="000000"/>
                </a:solidFill>
              </a:rPr>
              <a:t>st</a:t>
            </a:r>
            <a:r>
              <a:rPr lang="en-US" b="1" dirty="0">
                <a:solidFill>
                  <a:srgbClr val="000000"/>
                </a:solidFill>
              </a:rPr>
              <a:t> Dec 2009)</a:t>
            </a:r>
            <a:r>
              <a:rPr lang="en-US" dirty="0">
                <a:solidFill>
                  <a:srgbClr val="000000"/>
                </a:solidFill>
              </a:rPr>
              <a:t> and </a:t>
            </a:r>
            <a:r>
              <a:rPr lang="en-US" b="1" dirty="0">
                <a:solidFill>
                  <a:srgbClr val="000000"/>
                </a:solidFill>
              </a:rPr>
              <a:t>09/12/2011 (9</a:t>
            </a:r>
            <a:r>
              <a:rPr lang="en-US" b="1" baseline="30000" dirty="0">
                <a:solidFill>
                  <a:srgbClr val="000000"/>
                </a:solidFill>
              </a:rPr>
              <a:t>th</a:t>
            </a:r>
            <a:r>
              <a:rPr lang="en-US" b="1" dirty="0">
                <a:solidFill>
                  <a:srgbClr val="000000"/>
                </a:solidFill>
              </a:rPr>
              <a:t> Dec 2011)</a:t>
            </a:r>
            <a:r>
              <a:rPr lang="en-US" dirty="0">
                <a:solidFill>
                  <a:srgbClr val="000000"/>
                </a:solidFill>
              </a:rPr>
              <a:t>. The company mainly sells </a:t>
            </a:r>
            <a:r>
              <a:rPr lang="en-US" b="1" dirty="0">
                <a:solidFill>
                  <a:srgbClr val="000000"/>
                </a:solidFill>
              </a:rPr>
              <a:t>unique all-occasion giftware</a:t>
            </a:r>
            <a:r>
              <a:rPr lang="en-US" dirty="0">
                <a:solidFill>
                  <a:srgbClr val="000000"/>
                </a:solidFill>
              </a:rPr>
              <a:t>. Many customers of the company are wholesalers.</a:t>
            </a:r>
          </a:p>
          <a:p>
            <a:endParaRPr lang="en-US" dirty="0"/>
          </a:p>
        </p:txBody>
      </p:sp>
    </p:spTree>
    <p:extLst>
      <p:ext uri="{BB962C8B-B14F-4D97-AF65-F5344CB8AC3E}">
        <p14:creationId xmlns:p14="http://schemas.microsoft.com/office/powerpoint/2010/main" val="38782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6B31-273D-4BB9-BB59-7E5AD8B433DB}"/>
              </a:ext>
            </a:extLst>
          </p:cNvPr>
          <p:cNvSpPr>
            <a:spLocks noGrp="1"/>
          </p:cNvSpPr>
          <p:nvPr>
            <p:ph type="title"/>
          </p:nvPr>
        </p:nvSpPr>
        <p:spPr/>
        <p:txBody>
          <a:bodyPr/>
          <a:lstStyle/>
          <a:p>
            <a:r>
              <a:rPr lang="en-US">
                <a:cs typeface="Calibri Light"/>
              </a:rPr>
              <a:t>Query 9: </a:t>
            </a:r>
            <a:r>
              <a:rPr lang="en-US">
                <a:ea typeface="+mj-lt"/>
                <a:cs typeface="+mj-lt"/>
              </a:rPr>
              <a:t>What is the change in total sales per country per year</a:t>
            </a:r>
            <a:endParaRPr lang="en-US"/>
          </a:p>
        </p:txBody>
      </p:sp>
      <p:sp>
        <p:nvSpPr>
          <p:cNvPr id="4" name="Text Placeholder 3">
            <a:extLst>
              <a:ext uri="{FF2B5EF4-FFF2-40B4-BE49-F238E27FC236}">
                <a16:creationId xmlns:a16="http://schemas.microsoft.com/office/drawing/2014/main" id="{699D1E7C-1826-45B3-9D61-C403DBC2990A}"/>
              </a:ext>
            </a:extLst>
          </p:cNvPr>
          <p:cNvSpPr>
            <a:spLocks noGrp="1"/>
          </p:cNvSpPr>
          <p:nvPr>
            <p:ph type="body" sz="half" idx="2"/>
          </p:nvPr>
        </p:nvSpPr>
        <p:spPr>
          <a:xfrm>
            <a:off x="839788" y="2225634"/>
            <a:ext cx="4861505" cy="3811588"/>
          </a:xfrm>
        </p:spPr>
        <p:txBody>
          <a:bodyPr vert="horz" lIns="91440" tIns="45720" rIns="91440" bIns="45720" rtlCol="0" anchor="t">
            <a:normAutofit/>
          </a:bodyPr>
          <a:lstStyle/>
          <a:p>
            <a:pPr marL="285750" indent="-285750">
              <a:buChar char="•"/>
            </a:pPr>
            <a:r>
              <a:rPr lang="en-US">
                <a:cs typeface="Calibri"/>
              </a:rPr>
              <a:t>Query:</a:t>
            </a:r>
          </a:p>
          <a:p>
            <a:pPr lvl="1" algn="just">
              <a:lnSpc>
                <a:spcPct val="100000"/>
              </a:lnSpc>
              <a:spcBef>
                <a:spcPts val="0"/>
              </a:spcBef>
            </a:pPr>
            <a:r>
              <a:rPr lang="en-US" sz="1200">
                <a:cs typeface="Calibri"/>
              </a:rPr>
              <a:t>CALL{ CALL{ MATCH(</a:t>
            </a:r>
            <a:r>
              <a:rPr lang="en-US" sz="1200" err="1">
                <a:cs typeface="Calibri"/>
              </a:rPr>
              <a:t>c:CUSTOMERDIM</a:t>
            </a:r>
            <a:r>
              <a:rPr lang="en-US" sz="1200">
                <a:cs typeface="Calibri"/>
              </a:rPr>
              <a:t>)&lt;-[r1:IS_CUSTOMER]-(</a:t>
            </a:r>
            <a:r>
              <a:rPr lang="en-US" sz="1200" err="1">
                <a:cs typeface="Calibri"/>
              </a:rPr>
              <a:t>f:FACT</a:t>
            </a:r>
            <a:r>
              <a:rPr lang="en-US" sz="1200">
                <a:cs typeface="Calibri"/>
              </a:rPr>
              <a:t>)-[r2:IS_STOCK]-&gt;(</a:t>
            </a:r>
            <a:r>
              <a:rPr lang="en-US" sz="1200" err="1">
                <a:cs typeface="Calibri"/>
              </a:rPr>
              <a:t>s:STOCKDIM</a:t>
            </a:r>
            <a:r>
              <a:rPr lang="en-US" sz="1200">
                <a:cs typeface="Calibri"/>
              </a:rPr>
              <a:t>)  WITH [SUM(</a:t>
            </a:r>
            <a:r>
              <a:rPr lang="en-US" sz="1200" err="1">
                <a:cs typeface="Calibri"/>
              </a:rPr>
              <a:t>f.TotalSales</a:t>
            </a:r>
            <a:r>
              <a:rPr lang="en-US" sz="1200">
                <a:cs typeface="Calibri"/>
              </a:rPr>
              <a:t>), </a:t>
            </a:r>
            <a:r>
              <a:rPr lang="en-US" sz="1200" err="1">
                <a:cs typeface="Calibri"/>
              </a:rPr>
              <a:t>f.Year</a:t>
            </a:r>
            <a:r>
              <a:rPr lang="en-US" sz="1200">
                <a:cs typeface="Calibri"/>
              </a:rPr>
              <a:t>, </a:t>
            </a:r>
            <a:r>
              <a:rPr lang="en-US" sz="1200" err="1">
                <a:cs typeface="Calibri"/>
              </a:rPr>
              <a:t>c.Country</a:t>
            </a:r>
            <a:r>
              <a:rPr lang="en-US" sz="1200">
                <a:cs typeface="Calibri"/>
              </a:rPr>
              <a:t>] AS </a:t>
            </a:r>
            <a:r>
              <a:rPr lang="en-US" sz="1200" err="1">
                <a:cs typeface="Calibri"/>
              </a:rPr>
              <a:t>Top_Prod</a:t>
            </a:r>
            <a:r>
              <a:rPr lang="en-US" sz="1200">
                <a:cs typeface="Calibri"/>
              </a:rPr>
              <a:t> </a:t>
            </a:r>
          </a:p>
          <a:p>
            <a:pPr lvl="1" algn="just">
              <a:lnSpc>
                <a:spcPct val="100000"/>
              </a:lnSpc>
              <a:spcBef>
                <a:spcPts val="0"/>
              </a:spcBef>
            </a:pPr>
            <a:r>
              <a:rPr lang="en-US" sz="1200">
                <a:cs typeface="Calibri"/>
              </a:rPr>
              <a:t>RETURN </a:t>
            </a:r>
            <a:r>
              <a:rPr lang="en-US" sz="1200" err="1">
                <a:cs typeface="Calibri"/>
              </a:rPr>
              <a:t>Top_Prod</a:t>
            </a:r>
            <a:r>
              <a:rPr lang="en-US" sz="1200">
                <a:cs typeface="Calibri"/>
              </a:rPr>
              <a:t>[1] AS Year, </a:t>
            </a:r>
            <a:r>
              <a:rPr lang="en-US" sz="1200" err="1">
                <a:cs typeface="Calibri"/>
              </a:rPr>
              <a:t>Top_Prod</a:t>
            </a:r>
            <a:r>
              <a:rPr lang="en-US" sz="1200">
                <a:cs typeface="Calibri"/>
              </a:rPr>
              <a:t>[2] AS Country, SUM(</a:t>
            </a:r>
            <a:r>
              <a:rPr lang="en-US" sz="1200" err="1">
                <a:cs typeface="Calibri"/>
              </a:rPr>
              <a:t>Top_Prod</a:t>
            </a:r>
            <a:r>
              <a:rPr lang="en-US" sz="1200">
                <a:cs typeface="Calibri"/>
              </a:rPr>
              <a:t>[0]) AS </a:t>
            </a:r>
            <a:r>
              <a:rPr lang="en-US" sz="1200" err="1">
                <a:cs typeface="Calibri"/>
              </a:rPr>
              <a:t>TotalSales</a:t>
            </a:r>
            <a:r>
              <a:rPr lang="en-US" sz="1200">
                <a:cs typeface="Calibri"/>
              </a:rPr>
              <a:t> ORDER BY  Year}</a:t>
            </a:r>
          </a:p>
          <a:p>
            <a:pPr marL="457200" lvl="2" algn="just">
              <a:lnSpc>
                <a:spcPct val="100000"/>
              </a:lnSpc>
              <a:spcBef>
                <a:spcPts val="0"/>
              </a:spcBef>
            </a:pPr>
            <a:r>
              <a:rPr lang="en-US">
                <a:cs typeface="Calibri"/>
              </a:rPr>
              <a:t>RETURN collect(Year) AS Year, Country, collect(</a:t>
            </a:r>
            <a:r>
              <a:rPr lang="en-US" err="1">
                <a:cs typeface="Calibri"/>
              </a:rPr>
              <a:t>TotalSales</a:t>
            </a:r>
            <a:r>
              <a:rPr lang="en-US">
                <a:cs typeface="Calibri"/>
              </a:rPr>
              <a:t>) AS </a:t>
            </a:r>
            <a:r>
              <a:rPr lang="en-US" err="1">
                <a:cs typeface="Calibri"/>
              </a:rPr>
              <a:t>TotalSales</a:t>
            </a:r>
            <a:r>
              <a:rPr lang="en-US">
                <a:cs typeface="Calibri"/>
              </a:rPr>
              <a:t> }</a:t>
            </a:r>
          </a:p>
          <a:p>
            <a:pPr marL="457200" lvl="2" algn="just">
              <a:lnSpc>
                <a:spcPct val="100000"/>
              </a:lnSpc>
              <a:spcBef>
                <a:spcPts val="0"/>
              </a:spcBef>
            </a:pPr>
            <a:r>
              <a:rPr lang="en-US">
                <a:cs typeface="Calibri"/>
              </a:rPr>
              <a:t>RETURN Country, ROUND(</a:t>
            </a:r>
            <a:r>
              <a:rPr lang="en-US" err="1">
                <a:cs typeface="Calibri"/>
              </a:rPr>
              <a:t>TotalSales</a:t>
            </a:r>
            <a:r>
              <a:rPr lang="en-US">
                <a:cs typeface="Calibri"/>
              </a:rPr>
              <a:t>[1]-</a:t>
            </a:r>
            <a:r>
              <a:rPr lang="en-US" err="1">
                <a:cs typeface="Calibri"/>
              </a:rPr>
              <a:t>TotalSales</a:t>
            </a:r>
            <a:r>
              <a:rPr lang="en-US">
                <a:cs typeface="Calibri"/>
              </a:rPr>
              <a:t>[0]) AS _2010_To_2009, ROUND(</a:t>
            </a:r>
            <a:r>
              <a:rPr lang="en-US" err="1">
                <a:cs typeface="Calibri"/>
              </a:rPr>
              <a:t>TotalSales</a:t>
            </a:r>
            <a:r>
              <a:rPr lang="en-US">
                <a:cs typeface="Calibri"/>
              </a:rPr>
              <a:t>[2]-</a:t>
            </a:r>
            <a:r>
              <a:rPr lang="en-US" err="1">
                <a:cs typeface="Calibri"/>
              </a:rPr>
              <a:t>TotalSales</a:t>
            </a:r>
            <a:r>
              <a:rPr lang="en-US">
                <a:cs typeface="Calibri"/>
              </a:rPr>
              <a:t>[1]) AS _2011_To_2010 ORDER BY Country</a:t>
            </a:r>
          </a:p>
          <a:p>
            <a:pPr marL="171450" lvl="1" indent="-171450" algn="just">
              <a:lnSpc>
                <a:spcPct val="100000"/>
              </a:lnSpc>
              <a:spcBef>
                <a:spcPts val="0"/>
              </a:spcBef>
              <a:buChar char="•"/>
            </a:pPr>
            <a:r>
              <a:rPr lang="en-US" sz="2000">
                <a:cs typeface="Calibri"/>
              </a:rPr>
              <a:t>Why it doesn't work</a:t>
            </a:r>
          </a:p>
          <a:p>
            <a:pPr marL="628650" lvl="2" algn="just">
              <a:lnSpc>
                <a:spcPct val="100000"/>
              </a:lnSpc>
              <a:spcBef>
                <a:spcPts val="0"/>
              </a:spcBef>
              <a:buChar char="•"/>
            </a:pPr>
            <a:r>
              <a:rPr lang="en-US" sz="1800">
                <a:cs typeface="Calibri"/>
              </a:rPr>
              <a:t>In the current form the query does not distinguish between the different years</a:t>
            </a:r>
          </a:p>
          <a:p>
            <a:pPr marL="628650" lvl="2" algn="just">
              <a:lnSpc>
                <a:spcPct val="100000"/>
              </a:lnSpc>
              <a:spcBef>
                <a:spcPts val="0"/>
              </a:spcBef>
              <a:buChar char="•"/>
            </a:pPr>
            <a:r>
              <a:rPr lang="en-US" sz="1800">
                <a:cs typeface="Calibri"/>
              </a:rPr>
              <a:t>For it to work we need a WHERE condition which is not possible after a CALL function.</a:t>
            </a:r>
          </a:p>
        </p:txBody>
      </p:sp>
      <p:pic>
        <p:nvPicPr>
          <p:cNvPr id="13" name="Picture 13" descr="A screenshot of a computer&#10;&#10;Description generated with very high confidence">
            <a:extLst>
              <a:ext uri="{FF2B5EF4-FFF2-40B4-BE49-F238E27FC236}">
                <a16:creationId xmlns:a16="http://schemas.microsoft.com/office/drawing/2014/main" id="{DA0C80C5-2959-4203-BB3B-A214221109A9}"/>
              </a:ext>
            </a:extLst>
          </p:cNvPr>
          <p:cNvPicPr>
            <a:picLocks noGrp="1" noChangeAspect="1"/>
          </p:cNvPicPr>
          <p:nvPr>
            <p:ph type="pic" idx="1"/>
          </p:nvPr>
        </p:nvPicPr>
        <p:blipFill rotWithShape="1">
          <a:blip r:embed="rId3"/>
          <a:srcRect t="-401" b="134"/>
          <a:stretch/>
        </p:blipFill>
        <p:spPr>
          <a:xfrm>
            <a:off x="6375737" y="717695"/>
            <a:ext cx="5084817" cy="5428953"/>
          </a:xfrm>
        </p:spPr>
      </p:pic>
    </p:spTree>
    <p:extLst>
      <p:ext uri="{BB962C8B-B14F-4D97-AF65-F5344CB8AC3E}">
        <p14:creationId xmlns:p14="http://schemas.microsoft.com/office/powerpoint/2010/main" val="2974811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A6F4-D0CB-436E-B7D7-A048AB0BF0FA}"/>
              </a:ext>
            </a:extLst>
          </p:cNvPr>
          <p:cNvSpPr>
            <a:spLocks noGrp="1"/>
          </p:cNvSpPr>
          <p:nvPr>
            <p:ph type="title"/>
          </p:nvPr>
        </p:nvSpPr>
        <p:spPr/>
        <p:txBody>
          <a:bodyPr/>
          <a:lstStyle/>
          <a:p>
            <a:r>
              <a:rPr lang="en-US">
                <a:cs typeface="Calibri Light"/>
              </a:rPr>
              <a:t>Neo4j Advantages and Disadvantages</a:t>
            </a:r>
          </a:p>
        </p:txBody>
      </p:sp>
      <p:sp>
        <p:nvSpPr>
          <p:cNvPr id="4" name="Text Placeholder 3">
            <a:extLst>
              <a:ext uri="{FF2B5EF4-FFF2-40B4-BE49-F238E27FC236}">
                <a16:creationId xmlns:a16="http://schemas.microsoft.com/office/drawing/2014/main" id="{701B7E7C-9F45-4B3C-8618-7DAEFF9EA516}"/>
              </a:ext>
            </a:extLst>
          </p:cNvPr>
          <p:cNvSpPr>
            <a:spLocks noGrp="1"/>
          </p:cNvSpPr>
          <p:nvPr>
            <p:ph type="body" idx="1"/>
          </p:nvPr>
        </p:nvSpPr>
        <p:spPr>
          <a:xfrm>
            <a:off x="839788" y="1681163"/>
            <a:ext cx="5157787" cy="500062"/>
          </a:xfrm>
        </p:spPr>
        <p:txBody>
          <a:bodyPr/>
          <a:lstStyle/>
          <a:p>
            <a:r>
              <a:rPr lang="en-US">
                <a:cs typeface="Calibri"/>
              </a:rPr>
              <a:t>Advantages</a:t>
            </a:r>
            <a:endParaRPr lang="en-US"/>
          </a:p>
        </p:txBody>
      </p:sp>
      <p:sp>
        <p:nvSpPr>
          <p:cNvPr id="3" name="Content Placeholder 2">
            <a:extLst>
              <a:ext uri="{FF2B5EF4-FFF2-40B4-BE49-F238E27FC236}">
                <a16:creationId xmlns:a16="http://schemas.microsoft.com/office/drawing/2014/main" id="{102FCD76-AA6A-4253-B4D1-D19A0917F04B}"/>
              </a:ext>
            </a:extLst>
          </p:cNvPr>
          <p:cNvSpPr>
            <a:spLocks noGrp="1"/>
          </p:cNvSpPr>
          <p:nvPr>
            <p:ph sz="half" idx="2"/>
          </p:nvPr>
        </p:nvSpPr>
        <p:spPr/>
        <p:txBody>
          <a:bodyPr vert="horz" lIns="91440" tIns="45720" rIns="91440" bIns="45720" rtlCol="0" anchor="t">
            <a:noAutofit/>
          </a:bodyPr>
          <a:lstStyle/>
          <a:p>
            <a:r>
              <a:rPr lang="en-US" sz="1800">
                <a:ea typeface="+mn-lt"/>
                <a:cs typeface="+mn-lt"/>
              </a:rPr>
              <a:t>By creating relationships between the nodes and effectively converting out database into a graph, thus we are avoiding the need to define joins in the query saving time.</a:t>
            </a:r>
          </a:p>
          <a:p>
            <a:r>
              <a:rPr lang="en-US" sz="1800">
                <a:ea typeface="+mn-lt"/>
                <a:cs typeface="+mn-lt"/>
              </a:rPr>
              <a:t>Neo4j is databases do not have a structure and hence is very flexible in terms if changes to the database structure.</a:t>
            </a:r>
            <a:endParaRPr lang="en-US">
              <a:ea typeface="+mn-lt"/>
              <a:cs typeface="+mn-lt"/>
            </a:endParaRPr>
          </a:p>
          <a:p>
            <a:r>
              <a:rPr lang="en-US" sz="1800">
                <a:ea typeface="+mn-lt"/>
                <a:cs typeface="+mn-lt"/>
              </a:rPr>
              <a:t>Because each node does not need to have a structure neo4j can deal with missing data or when there is no definite number of entries in the table. E.g. when the users keep adding phone numbers</a:t>
            </a:r>
            <a:endParaRPr lang="en-US"/>
          </a:p>
        </p:txBody>
      </p:sp>
      <p:sp>
        <p:nvSpPr>
          <p:cNvPr id="5" name="Text Placeholder 4">
            <a:extLst>
              <a:ext uri="{FF2B5EF4-FFF2-40B4-BE49-F238E27FC236}">
                <a16:creationId xmlns:a16="http://schemas.microsoft.com/office/drawing/2014/main" id="{B3FDBCC3-8D8C-4856-90C3-5DE7B3A88F83}"/>
              </a:ext>
            </a:extLst>
          </p:cNvPr>
          <p:cNvSpPr>
            <a:spLocks noGrp="1"/>
          </p:cNvSpPr>
          <p:nvPr>
            <p:ph type="body" sz="quarter" idx="3"/>
          </p:nvPr>
        </p:nvSpPr>
        <p:spPr>
          <a:xfrm>
            <a:off x="6172200" y="1681163"/>
            <a:ext cx="5183188" cy="493712"/>
          </a:xfrm>
        </p:spPr>
        <p:txBody>
          <a:bodyPr/>
          <a:lstStyle/>
          <a:p>
            <a:r>
              <a:rPr lang="en-US">
                <a:cs typeface="Calibri"/>
              </a:rPr>
              <a:t>Disadvantages</a:t>
            </a:r>
            <a:endParaRPr lang="en-US"/>
          </a:p>
        </p:txBody>
      </p:sp>
      <p:sp>
        <p:nvSpPr>
          <p:cNvPr id="6" name="Content Placeholder 5">
            <a:extLst>
              <a:ext uri="{FF2B5EF4-FFF2-40B4-BE49-F238E27FC236}">
                <a16:creationId xmlns:a16="http://schemas.microsoft.com/office/drawing/2014/main" id="{942E1BB5-4939-43B9-9751-1EAEA24457F2}"/>
              </a:ext>
            </a:extLst>
          </p:cNvPr>
          <p:cNvSpPr>
            <a:spLocks noGrp="1"/>
          </p:cNvSpPr>
          <p:nvPr>
            <p:ph sz="quarter" idx="4"/>
          </p:nvPr>
        </p:nvSpPr>
        <p:spPr>
          <a:xfrm>
            <a:off x="6172200" y="2503343"/>
            <a:ext cx="5183188" cy="3684588"/>
          </a:xfrm>
        </p:spPr>
        <p:txBody>
          <a:bodyPr vert="horz" lIns="91440" tIns="45720" rIns="91440" bIns="45720" rtlCol="0" anchor="t">
            <a:noAutofit/>
          </a:bodyPr>
          <a:lstStyle/>
          <a:p>
            <a:r>
              <a:rPr lang="en-US" sz="1800">
                <a:ea typeface="+mn-lt"/>
                <a:cs typeface="+mn-lt"/>
              </a:rPr>
              <a:t>There are no nested aggregations in a straightforward manner they must be done using the CALL function</a:t>
            </a:r>
            <a:endParaRPr lang="en-US" sz="1800">
              <a:cs typeface="Calibri" panose="020F0502020204030204"/>
            </a:endParaRPr>
          </a:p>
          <a:p>
            <a:r>
              <a:rPr lang="en-US" sz="1800">
                <a:ea typeface="+mn-lt"/>
                <a:cs typeface="+mn-lt"/>
              </a:rPr>
              <a:t>Cloning nodes is a very slow process and must be done using the APOC plugin for many entries</a:t>
            </a:r>
            <a:endParaRPr lang="en-US" sz="1800">
              <a:cs typeface="Calibri"/>
            </a:endParaRPr>
          </a:p>
          <a:p>
            <a:r>
              <a:rPr lang="en-US" sz="1800">
                <a:ea typeface="+mn-lt"/>
                <a:cs typeface="+mn-lt"/>
              </a:rPr>
              <a:t>Creating Relationships between nodes using multiple properties is a very slow and memory intensive process </a:t>
            </a:r>
          </a:p>
          <a:p>
            <a:r>
              <a:rPr lang="en-US" sz="1800">
                <a:ea typeface="+mn-lt"/>
                <a:cs typeface="+mn-lt"/>
              </a:rPr>
              <a:t>The CALL function does not allow any additional conditional filters </a:t>
            </a:r>
            <a:endParaRPr lang="en-US" sz="1800"/>
          </a:p>
        </p:txBody>
      </p:sp>
    </p:spTree>
    <p:extLst>
      <p:ext uri="{BB962C8B-B14F-4D97-AF65-F5344CB8AC3E}">
        <p14:creationId xmlns:p14="http://schemas.microsoft.com/office/powerpoint/2010/main" val="702055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A6F4-D0CB-436E-B7D7-A048AB0BF0FA}"/>
              </a:ext>
            </a:extLst>
          </p:cNvPr>
          <p:cNvSpPr>
            <a:spLocks noGrp="1"/>
          </p:cNvSpPr>
          <p:nvPr>
            <p:ph type="title"/>
          </p:nvPr>
        </p:nvSpPr>
        <p:spPr/>
        <p:txBody>
          <a:bodyPr/>
          <a:lstStyle/>
          <a:p>
            <a:r>
              <a:rPr lang="en-US" dirty="0"/>
              <a:t>Comparison between 3 databases</a:t>
            </a:r>
            <a:endParaRPr lang="en-US" dirty="0">
              <a:cs typeface="Calibri Light"/>
            </a:endParaRPr>
          </a:p>
        </p:txBody>
      </p:sp>
      <p:graphicFrame>
        <p:nvGraphicFramePr>
          <p:cNvPr id="13" name="Content Placeholder 4">
            <a:extLst>
              <a:ext uri="{FF2B5EF4-FFF2-40B4-BE49-F238E27FC236}">
                <a16:creationId xmlns:a16="http://schemas.microsoft.com/office/drawing/2014/main" id="{AE3D27CE-9718-7E48-BACD-4BA5B18E6B9C}"/>
              </a:ext>
            </a:extLst>
          </p:cNvPr>
          <p:cNvGraphicFramePr>
            <a:graphicFrameLocks noGrp="1"/>
          </p:cNvGraphicFramePr>
          <p:nvPr>
            <p:ph idx="1"/>
            <p:extLst>
              <p:ext uri="{D42A27DB-BD31-4B8C-83A1-F6EECF244321}">
                <p14:modId xmlns:p14="http://schemas.microsoft.com/office/powerpoint/2010/main" val="3276006277"/>
              </p:ext>
            </p:extLst>
          </p:nvPr>
        </p:nvGraphicFramePr>
        <p:xfrm>
          <a:off x="226520" y="1832852"/>
          <a:ext cx="11496820" cy="4319780"/>
        </p:xfrm>
        <a:graphic>
          <a:graphicData uri="http://schemas.openxmlformats.org/drawingml/2006/table">
            <a:tbl>
              <a:tblPr firstRow="1" bandRow="1">
                <a:tableStyleId>{3B4B98B0-60AC-42C2-AFA5-B58CD77FA1E5}</a:tableStyleId>
              </a:tblPr>
              <a:tblGrid>
                <a:gridCol w="3031427">
                  <a:extLst>
                    <a:ext uri="{9D8B030D-6E8A-4147-A177-3AD203B41FA5}">
                      <a16:colId xmlns:a16="http://schemas.microsoft.com/office/drawing/2014/main" val="2532350148"/>
                    </a:ext>
                  </a:extLst>
                </a:gridCol>
                <a:gridCol w="2752781">
                  <a:extLst>
                    <a:ext uri="{9D8B030D-6E8A-4147-A177-3AD203B41FA5}">
                      <a16:colId xmlns:a16="http://schemas.microsoft.com/office/drawing/2014/main" val="292338558"/>
                    </a:ext>
                  </a:extLst>
                </a:gridCol>
                <a:gridCol w="2861144">
                  <a:extLst>
                    <a:ext uri="{9D8B030D-6E8A-4147-A177-3AD203B41FA5}">
                      <a16:colId xmlns:a16="http://schemas.microsoft.com/office/drawing/2014/main" val="26184362"/>
                    </a:ext>
                  </a:extLst>
                </a:gridCol>
                <a:gridCol w="2851468">
                  <a:extLst>
                    <a:ext uri="{9D8B030D-6E8A-4147-A177-3AD203B41FA5}">
                      <a16:colId xmlns:a16="http://schemas.microsoft.com/office/drawing/2014/main" val="69931336"/>
                    </a:ext>
                  </a:extLst>
                </a:gridCol>
              </a:tblGrid>
              <a:tr h="267500">
                <a:tc rowSpan="2">
                  <a:txBody>
                    <a:bodyPr/>
                    <a:lstStyle/>
                    <a:p>
                      <a:pPr marL="0" marR="0" algn="just">
                        <a:spcBef>
                          <a:spcPts val="0"/>
                        </a:spcBef>
                        <a:spcAft>
                          <a:spcPts val="0"/>
                        </a:spcAft>
                      </a:pPr>
                      <a:r>
                        <a:rPr lang="en-US" sz="1500" dirty="0">
                          <a:effectLst/>
                        </a:rPr>
                        <a:t>Notable Features</a:t>
                      </a:r>
                      <a:endParaRPr lang="en-US" sz="1500" dirty="0">
                        <a:effectLst/>
                        <a:latin typeface="Times New Roman" panose="02020603050405020304" pitchFamily="18" charset="0"/>
                      </a:endParaRPr>
                    </a:p>
                  </a:txBody>
                  <a:tcPr marL="83594" marR="83594" marT="0" marB="0"/>
                </a:tc>
                <a:tc gridSpan="3">
                  <a:txBody>
                    <a:bodyPr/>
                    <a:lstStyle/>
                    <a:p>
                      <a:pPr marL="0" marR="0" algn="ctr">
                        <a:spcBef>
                          <a:spcPts val="0"/>
                        </a:spcBef>
                        <a:spcAft>
                          <a:spcPts val="0"/>
                        </a:spcAft>
                      </a:pPr>
                      <a:r>
                        <a:rPr lang="en-US" sz="1500">
                          <a:effectLst/>
                        </a:rPr>
                        <a:t>Databases</a:t>
                      </a:r>
                      <a:endParaRPr lang="en-US" sz="1500">
                        <a:effectLst/>
                        <a:latin typeface="Times New Roman" panose="02020603050405020304" pitchFamily="18" charset="0"/>
                      </a:endParaRPr>
                    </a:p>
                  </a:txBody>
                  <a:tcPr marL="83594" marR="8359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5291796"/>
                  </a:ext>
                </a:extLst>
              </a:tr>
              <a:tr h="267500">
                <a:tc vMerge="1">
                  <a:txBody>
                    <a:bodyPr/>
                    <a:lstStyle/>
                    <a:p>
                      <a:endParaRPr lang="en-US"/>
                    </a:p>
                  </a:txBody>
                  <a:tcPr/>
                </a:tc>
                <a:tc>
                  <a:txBody>
                    <a:bodyPr/>
                    <a:lstStyle/>
                    <a:p>
                      <a:pPr marL="0" marR="0" algn="ctr">
                        <a:spcBef>
                          <a:spcPts val="0"/>
                        </a:spcBef>
                        <a:spcAft>
                          <a:spcPts val="0"/>
                        </a:spcAft>
                      </a:pPr>
                      <a:r>
                        <a:rPr lang="en-US" sz="1500">
                          <a:effectLst/>
                        </a:rPr>
                        <a:t>SQL DB</a:t>
                      </a:r>
                      <a:endParaRPr lang="en-US" sz="1500">
                        <a:effectLst/>
                        <a:latin typeface="Times New Roman" panose="02020603050405020304" pitchFamily="18" charset="0"/>
                      </a:endParaRPr>
                    </a:p>
                  </a:txBody>
                  <a:tcPr marL="83594" marR="83594" marT="0" marB="0"/>
                </a:tc>
                <a:tc>
                  <a:txBody>
                    <a:bodyPr/>
                    <a:lstStyle/>
                    <a:p>
                      <a:pPr marL="0" marR="0" algn="ctr">
                        <a:spcBef>
                          <a:spcPts val="0"/>
                        </a:spcBef>
                        <a:spcAft>
                          <a:spcPts val="0"/>
                        </a:spcAft>
                      </a:pPr>
                      <a:r>
                        <a:rPr lang="en-US" sz="1500">
                          <a:effectLst/>
                        </a:rPr>
                        <a:t>Mongo DB</a:t>
                      </a:r>
                      <a:endParaRPr lang="en-US" sz="1500">
                        <a:effectLst/>
                        <a:latin typeface="Times New Roman" panose="02020603050405020304" pitchFamily="18" charset="0"/>
                      </a:endParaRPr>
                    </a:p>
                  </a:txBody>
                  <a:tcPr marL="83594" marR="83594" marT="0" marB="0"/>
                </a:tc>
                <a:tc>
                  <a:txBody>
                    <a:bodyPr/>
                    <a:lstStyle/>
                    <a:p>
                      <a:pPr marL="0" marR="0" algn="ctr">
                        <a:spcBef>
                          <a:spcPts val="0"/>
                        </a:spcBef>
                        <a:spcAft>
                          <a:spcPts val="0"/>
                        </a:spcAft>
                      </a:pPr>
                      <a:r>
                        <a:rPr lang="en-US" sz="1500">
                          <a:effectLst/>
                        </a:rPr>
                        <a:t>Neo4j</a:t>
                      </a:r>
                      <a:endParaRPr lang="en-US" sz="1500">
                        <a:effectLst/>
                        <a:latin typeface="Times New Roman" panose="02020603050405020304" pitchFamily="18" charset="0"/>
                      </a:endParaRPr>
                    </a:p>
                  </a:txBody>
                  <a:tcPr marL="83594" marR="83594" marT="0" marB="0"/>
                </a:tc>
                <a:extLst>
                  <a:ext uri="{0D108BD9-81ED-4DB2-BD59-A6C34878D82A}">
                    <a16:rowId xmlns:a16="http://schemas.microsoft.com/office/drawing/2014/main" val="524296531"/>
                  </a:ext>
                </a:extLst>
              </a:tr>
              <a:tr h="490416">
                <a:tc>
                  <a:txBody>
                    <a:bodyPr/>
                    <a:lstStyle/>
                    <a:p>
                      <a:pPr marL="0" marR="0" algn="just">
                        <a:spcBef>
                          <a:spcPts val="0"/>
                        </a:spcBef>
                        <a:spcAft>
                          <a:spcPts val="0"/>
                        </a:spcAft>
                      </a:pPr>
                      <a:r>
                        <a:rPr lang="en-US" sz="1500" dirty="0">
                          <a:effectLst/>
                        </a:rPr>
                        <a:t>Data Loading</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Data loading took time</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solidFill>
                            <a:schemeClr val="tx1"/>
                          </a:solidFill>
                          <a:effectLst/>
                          <a:highlight>
                            <a:srgbClr val="00FF00"/>
                          </a:highlight>
                        </a:rPr>
                        <a:t>Has 'mongoimport' functionality that loaded data quite fast</a:t>
                      </a:r>
                      <a:endParaRPr lang="en-US" sz="1500">
                        <a:solidFill>
                          <a:schemeClr val="tx1"/>
                        </a:solidFill>
                        <a:effectLst/>
                        <a:highlight>
                          <a:srgbClr val="00FF00"/>
                        </a:highlight>
                        <a:latin typeface="Times New Roman"/>
                      </a:endParaRPr>
                    </a:p>
                  </a:txBody>
                  <a:tcPr marL="83594" marR="83594" marT="0" marB="0"/>
                </a:tc>
                <a:tc>
                  <a:txBody>
                    <a:bodyPr/>
                    <a:lstStyle/>
                    <a:p>
                      <a:pPr marL="0" marR="0" algn="just">
                        <a:spcBef>
                          <a:spcPts val="0"/>
                        </a:spcBef>
                        <a:spcAft>
                          <a:spcPts val="0"/>
                        </a:spcAft>
                      </a:pPr>
                      <a:r>
                        <a:rPr lang="en-US" sz="1500">
                          <a:solidFill>
                            <a:schemeClr val="tx1"/>
                          </a:solidFill>
                          <a:effectLst/>
                          <a:highlight>
                            <a:srgbClr val="00FF00"/>
                          </a:highlight>
                        </a:rPr>
                        <a:t>Has automated batch loading</a:t>
                      </a:r>
                      <a:endParaRPr lang="en-US" sz="1500">
                        <a:solidFill>
                          <a:schemeClr val="tx1"/>
                        </a:solidFill>
                        <a:effectLst/>
                        <a:highlight>
                          <a:srgbClr val="00FF00"/>
                        </a:highlight>
                        <a:latin typeface="Times New Roman"/>
                      </a:endParaRPr>
                    </a:p>
                  </a:txBody>
                  <a:tcPr marL="83594" marR="83594" marT="0" marB="0"/>
                </a:tc>
                <a:extLst>
                  <a:ext uri="{0D108BD9-81ED-4DB2-BD59-A6C34878D82A}">
                    <a16:rowId xmlns:a16="http://schemas.microsoft.com/office/drawing/2014/main" val="3217668872"/>
                  </a:ext>
                </a:extLst>
              </a:tr>
              <a:tr h="267500">
                <a:tc>
                  <a:txBody>
                    <a:bodyPr/>
                    <a:lstStyle/>
                    <a:p>
                      <a:pPr marL="0" marR="0" algn="just">
                        <a:spcBef>
                          <a:spcPts val="0"/>
                        </a:spcBef>
                        <a:spcAft>
                          <a:spcPts val="0"/>
                        </a:spcAft>
                      </a:pPr>
                      <a:r>
                        <a:rPr lang="en-US" sz="1500" dirty="0">
                          <a:effectLst/>
                        </a:rPr>
                        <a:t>Large Data Handling</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A relational database is very inflexible for large databases due to ACID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highlight>
                            <a:srgbClr val="00FF00"/>
                          </a:highlight>
                        </a:rPr>
                        <a:t>Handles large data of any kind very well.</a:t>
                      </a:r>
                      <a:endParaRPr lang="en-US" sz="1500">
                        <a:effectLst/>
                        <a:highlight>
                          <a:srgbClr val="00FF00"/>
                        </a:highligh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Vertical data is not handled well, Horizontal data is handled well</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1961030425"/>
                  </a:ext>
                </a:extLst>
              </a:tr>
              <a:tr h="490416">
                <a:tc>
                  <a:txBody>
                    <a:bodyPr/>
                    <a:lstStyle/>
                    <a:p>
                      <a:pPr marL="0" marR="0" algn="just">
                        <a:spcBef>
                          <a:spcPts val="0"/>
                        </a:spcBef>
                        <a:spcAft>
                          <a:spcPts val="0"/>
                        </a:spcAft>
                      </a:pPr>
                      <a:r>
                        <a:rPr lang="en-US" sz="1500">
                          <a:effectLst/>
                        </a:rPr>
                        <a:t>Joining Tables/Collections/Nodes</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Required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Possible using lookups, but not recommended.</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highlight>
                            <a:srgbClr val="00FF00"/>
                          </a:highlight>
                        </a:rPr>
                        <a:t>Permanent Relationships between nodes</a:t>
                      </a:r>
                      <a:endParaRPr lang="en-US" sz="1500">
                        <a:effectLst/>
                        <a:highlight>
                          <a:srgbClr val="00FF00"/>
                        </a:highlight>
                        <a:latin typeface="Times New Roman" panose="02020603050405020304" pitchFamily="18" charset="0"/>
                      </a:endParaRPr>
                    </a:p>
                  </a:txBody>
                  <a:tcPr marL="83594" marR="83594" marT="0" marB="0"/>
                </a:tc>
                <a:extLst>
                  <a:ext uri="{0D108BD9-81ED-4DB2-BD59-A6C34878D82A}">
                    <a16:rowId xmlns:a16="http://schemas.microsoft.com/office/drawing/2014/main" val="4058902195"/>
                  </a:ext>
                </a:extLst>
              </a:tr>
              <a:tr h="713332">
                <a:tc>
                  <a:txBody>
                    <a:bodyPr/>
                    <a:lstStyle/>
                    <a:p>
                      <a:pPr marL="0" marR="0" algn="just">
                        <a:spcBef>
                          <a:spcPts val="0"/>
                        </a:spcBef>
                        <a:spcAft>
                          <a:spcPts val="0"/>
                        </a:spcAft>
                      </a:pPr>
                      <a:r>
                        <a:rPr lang="en-US" sz="1500">
                          <a:effectLst/>
                        </a:rPr>
                        <a:t>Index Creation</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latin typeface="+mn-lt"/>
                        </a:rPr>
                        <a:t>Not implemented due to resource constraints</a:t>
                      </a:r>
                    </a:p>
                  </a:txBody>
                  <a:tcPr marL="83594" marR="83594" marT="0" marB="0"/>
                </a:tc>
                <a:tc>
                  <a:txBody>
                    <a:bodyPr/>
                    <a:lstStyle/>
                    <a:p>
                      <a:pPr marL="0" marR="0" algn="just">
                        <a:spcBef>
                          <a:spcPts val="0"/>
                        </a:spcBef>
                        <a:spcAft>
                          <a:spcPts val="0"/>
                        </a:spcAft>
                      </a:pPr>
                      <a:r>
                        <a:rPr lang="en-US" sz="1500" dirty="0">
                          <a:effectLst/>
                        </a:rPr>
                        <a:t>While not required, is encouraged for faster execution when data is retrieved from more than 1 collection.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Not required but single and composite indexes can be created on node properties</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619599985"/>
                  </a:ext>
                </a:extLst>
              </a:tr>
              <a:tr h="490416">
                <a:tc>
                  <a:txBody>
                    <a:bodyPr/>
                    <a:lstStyle/>
                    <a:p>
                      <a:pPr marL="0" marR="0" algn="just">
                        <a:spcBef>
                          <a:spcPts val="0"/>
                        </a:spcBef>
                        <a:spcAft>
                          <a:spcPts val="0"/>
                        </a:spcAft>
                      </a:pPr>
                      <a:r>
                        <a:rPr lang="en-US" sz="1500" dirty="0">
                          <a:effectLst/>
                        </a:rPr>
                        <a:t>View Materialization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Required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Not required</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Not required</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967030100"/>
                  </a:ext>
                </a:extLst>
              </a:tr>
              <a:tr h="713332">
                <a:tc>
                  <a:txBody>
                    <a:bodyPr/>
                    <a:lstStyle/>
                    <a:p>
                      <a:pPr marL="0" marR="0" algn="just">
                        <a:spcBef>
                          <a:spcPts val="0"/>
                        </a:spcBef>
                        <a:spcAft>
                          <a:spcPts val="0"/>
                        </a:spcAft>
                      </a:pPr>
                      <a:r>
                        <a:rPr lang="en-US" sz="1500" dirty="0">
                          <a:effectLst/>
                        </a:rPr>
                        <a:t>Query Execution Speed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Slow without view materialization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highlight>
                            <a:srgbClr val="00FF00"/>
                          </a:highlight>
                        </a:rPr>
                        <a:t>With indices in place, queries execute quite fast – in the order of a few seconds</a:t>
                      </a:r>
                      <a:endParaRPr lang="en-US" sz="1500">
                        <a:effectLst/>
                        <a:highlight>
                          <a:srgbClr val="00FF00"/>
                        </a:highlight>
                        <a:latin typeface="Times New Roman" panose="02020603050405020304" pitchFamily="18" charset="0"/>
                      </a:endParaRPr>
                    </a:p>
                  </a:txBody>
                  <a:tcPr marL="83594" marR="83594" marT="0" marB="0"/>
                </a:tc>
                <a:tc>
                  <a:txBody>
                    <a:bodyPr/>
                    <a:lstStyle/>
                    <a:p>
                      <a:pPr marL="0" marR="0" lvl="0" algn="just">
                        <a:spcBef>
                          <a:spcPts val="0"/>
                        </a:spcBef>
                        <a:spcAft>
                          <a:spcPts val="0"/>
                        </a:spcAft>
                        <a:buNone/>
                      </a:pPr>
                      <a:r>
                        <a:rPr lang="en-US" sz="1500" b="0" i="0" u="none" strike="noStrike" noProof="0" dirty="0">
                          <a:effectLst/>
                          <a:latin typeface="Calibri"/>
                        </a:rPr>
                        <a:t>Fast, but only for horizontally large data.</a:t>
                      </a:r>
                      <a:endParaRPr lang="en-US" dirty="0"/>
                    </a:p>
                  </a:txBody>
                  <a:tcPr marL="83594" marR="83594" marT="0" marB="0"/>
                </a:tc>
                <a:extLst>
                  <a:ext uri="{0D108BD9-81ED-4DB2-BD59-A6C34878D82A}">
                    <a16:rowId xmlns:a16="http://schemas.microsoft.com/office/drawing/2014/main" val="3586468895"/>
                  </a:ext>
                </a:extLst>
              </a:tr>
            </a:tbl>
          </a:graphicData>
        </a:graphic>
      </p:graphicFrame>
    </p:spTree>
    <p:extLst>
      <p:ext uri="{BB962C8B-B14F-4D97-AF65-F5344CB8AC3E}">
        <p14:creationId xmlns:p14="http://schemas.microsoft.com/office/powerpoint/2010/main" val="20189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5B98B6-3BF1-C140-B140-73DA8123FB27}"/>
              </a:ext>
            </a:extLst>
          </p:cNvPr>
          <p:cNvSpPr>
            <a:spLocks noGrp="1"/>
          </p:cNvSpPr>
          <p:nvPr>
            <p:ph type="title"/>
          </p:nvPr>
        </p:nvSpPr>
        <p:spPr>
          <a:xfrm>
            <a:off x="526073" y="466578"/>
            <a:ext cx="11139854" cy="1060333"/>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Comparison between 3 databases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A31ECDD3-1F1B-43F3-A20F-5F913DD1D369}"/>
              </a:ext>
            </a:extLst>
          </p:cNvPr>
          <p:cNvGraphicFramePr>
            <a:graphicFrameLocks noGrp="1"/>
          </p:cNvGraphicFramePr>
          <p:nvPr>
            <p:ph idx="1"/>
            <p:extLst>
              <p:ext uri="{D42A27DB-BD31-4B8C-83A1-F6EECF244321}">
                <p14:modId xmlns:p14="http://schemas.microsoft.com/office/powerpoint/2010/main" val="4227702866"/>
              </p:ext>
            </p:extLst>
          </p:nvPr>
        </p:nvGraphicFramePr>
        <p:xfrm>
          <a:off x="320039" y="2310834"/>
          <a:ext cx="11496822" cy="4319780"/>
        </p:xfrm>
        <a:graphic>
          <a:graphicData uri="http://schemas.openxmlformats.org/drawingml/2006/table">
            <a:tbl>
              <a:tblPr firstRow="1" bandRow="1">
                <a:tableStyleId>{3B4B98B0-60AC-42C2-AFA5-B58CD77FA1E5}</a:tableStyleId>
              </a:tblPr>
              <a:tblGrid>
                <a:gridCol w="3031427">
                  <a:extLst>
                    <a:ext uri="{9D8B030D-6E8A-4147-A177-3AD203B41FA5}">
                      <a16:colId xmlns:a16="http://schemas.microsoft.com/office/drawing/2014/main" val="2532350148"/>
                    </a:ext>
                  </a:extLst>
                </a:gridCol>
                <a:gridCol w="2752782">
                  <a:extLst>
                    <a:ext uri="{9D8B030D-6E8A-4147-A177-3AD203B41FA5}">
                      <a16:colId xmlns:a16="http://schemas.microsoft.com/office/drawing/2014/main" val="292338558"/>
                    </a:ext>
                  </a:extLst>
                </a:gridCol>
                <a:gridCol w="2861144">
                  <a:extLst>
                    <a:ext uri="{9D8B030D-6E8A-4147-A177-3AD203B41FA5}">
                      <a16:colId xmlns:a16="http://schemas.microsoft.com/office/drawing/2014/main" val="26184362"/>
                    </a:ext>
                  </a:extLst>
                </a:gridCol>
                <a:gridCol w="2851469">
                  <a:extLst>
                    <a:ext uri="{9D8B030D-6E8A-4147-A177-3AD203B41FA5}">
                      <a16:colId xmlns:a16="http://schemas.microsoft.com/office/drawing/2014/main" val="69931336"/>
                    </a:ext>
                  </a:extLst>
                </a:gridCol>
              </a:tblGrid>
              <a:tr h="267500">
                <a:tc rowSpan="2">
                  <a:txBody>
                    <a:bodyPr/>
                    <a:lstStyle/>
                    <a:p>
                      <a:pPr marL="0" marR="0" algn="just">
                        <a:spcBef>
                          <a:spcPts val="0"/>
                        </a:spcBef>
                        <a:spcAft>
                          <a:spcPts val="0"/>
                        </a:spcAft>
                      </a:pPr>
                      <a:r>
                        <a:rPr lang="en-US" sz="1500" dirty="0">
                          <a:effectLst/>
                        </a:rPr>
                        <a:t>Notable Features</a:t>
                      </a:r>
                      <a:endParaRPr lang="en-US" sz="1500" dirty="0">
                        <a:effectLst/>
                        <a:latin typeface="Times New Roman" panose="02020603050405020304" pitchFamily="18" charset="0"/>
                      </a:endParaRPr>
                    </a:p>
                  </a:txBody>
                  <a:tcPr marL="83594" marR="83594" marT="0" marB="0"/>
                </a:tc>
                <a:tc gridSpan="3">
                  <a:txBody>
                    <a:bodyPr/>
                    <a:lstStyle/>
                    <a:p>
                      <a:pPr marL="0" marR="0" algn="ctr">
                        <a:spcBef>
                          <a:spcPts val="0"/>
                        </a:spcBef>
                        <a:spcAft>
                          <a:spcPts val="0"/>
                        </a:spcAft>
                      </a:pPr>
                      <a:r>
                        <a:rPr lang="en-US" sz="1500">
                          <a:effectLst/>
                        </a:rPr>
                        <a:t>Databases</a:t>
                      </a:r>
                      <a:endParaRPr lang="en-US" sz="1500">
                        <a:effectLst/>
                        <a:latin typeface="Times New Roman" panose="02020603050405020304" pitchFamily="18" charset="0"/>
                      </a:endParaRPr>
                    </a:p>
                  </a:txBody>
                  <a:tcPr marL="83594" marR="83594"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5291796"/>
                  </a:ext>
                </a:extLst>
              </a:tr>
              <a:tr h="267500">
                <a:tc vMerge="1">
                  <a:txBody>
                    <a:bodyPr/>
                    <a:lstStyle/>
                    <a:p>
                      <a:endParaRPr lang="en-US"/>
                    </a:p>
                  </a:txBody>
                  <a:tcPr/>
                </a:tc>
                <a:tc>
                  <a:txBody>
                    <a:bodyPr/>
                    <a:lstStyle/>
                    <a:p>
                      <a:pPr marL="0" marR="0" algn="ctr">
                        <a:spcBef>
                          <a:spcPts val="0"/>
                        </a:spcBef>
                        <a:spcAft>
                          <a:spcPts val="0"/>
                        </a:spcAft>
                      </a:pPr>
                      <a:r>
                        <a:rPr lang="en-US" sz="1500">
                          <a:effectLst/>
                        </a:rPr>
                        <a:t>SQL DB</a:t>
                      </a:r>
                      <a:endParaRPr lang="en-US" sz="1500">
                        <a:effectLst/>
                        <a:latin typeface="Times New Roman" panose="02020603050405020304" pitchFamily="18" charset="0"/>
                      </a:endParaRPr>
                    </a:p>
                  </a:txBody>
                  <a:tcPr marL="83594" marR="83594" marT="0" marB="0"/>
                </a:tc>
                <a:tc>
                  <a:txBody>
                    <a:bodyPr/>
                    <a:lstStyle/>
                    <a:p>
                      <a:pPr marL="0" marR="0" algn="ctr">
                        <a:spcBef>
                          <a:spcPts val="0"/>
                        </a:spcBef>
                        <a:spcAft>
                          <a:spcPts val="0"/>
                        </a:spcAft>
                      </a:pPr>
                      <a:r>
                        <a:rPr lang="en-US" sz="1500">
                          <a:effectLst/>
                        </a:rPr>
                        <a:t>Mongo DB</a:t>
                      </a:r>
                      <a:endParaRPr lang="en-US" sz="1500">
                        <a:effectLst/>
                        <a:latin typeface="Times New Roman" panose="02020603050405020304" pitchFamily="18" charset="0"/>
                      </a:endParaRPr>
                    </a:p>
                  </a:txBody>
                  <a:tcPr marL="83594" marR="83594" marT="0" marB="0"/>
                </a:tc>
                <a:tc>
                  <a:txBody>
                    <a:bodyPr/>
                    <a:lstStyle/>
                    <a:p>
                      <a:pPr marL="0" marR="0" algn="ctr">
                        <a:spcBef>
                          <a:spcPts val="0"/>
                        </a:spcBef>
                        <a:spcAft>
                          <a:spcPts val="0"/>
                        </a:spcAft>
                      </a:pPr>
                      <a:r>
                        <a:rPr lang="en-US" sz="1500">
                          <a:effectLst/>
                        </a:rPr>
                        <a:t>Neo4j</a:t>
                      </a:r>
                      <a:endParaRPr lang="en-US" sz="1500">
                        <a:effectLst/>
                        <a:latin typeface="Times New Roman" panose="02020603050405020304" pitchFamily="18" charset="0"/>
                      </a:endParaRPr>
                    </a:p>
                  </a:txBody>
                  <a:tcPr marL="83594" marR="83594" marT="0" marB="0"/>
                </a:tc>
                <a:extLst>
                  <a:ext uri="{0D108BD9-81ED-4DB2-BD59-A6C34878D82A}">
                    <a16:rowId xmlns:a16="http://schemas.microsoft.com/office/drawing/2014/main" val="524296531"/>
                  </a:ext>
                </a:extLst>
              </a:tr>
              <a:tr h="490416">
                <a:tc>
                  <a:txBody>
                    <a:bodyPr/>
                    <a:lstStyle/>
                    <a:p>
                      <a:pPr marL="0" marR="0" algn="just">
                        <a:spcBef>
                          <a:spcPts val="0"/>
                        </a:spcBef>
                        <a:spcAft>
                          <a:spcPts val="0"/>
                        </a:spcAft>
                      </a:pPr>
                      <a:r>
                        <a:rPr lang="en-US" sz="1500" dirty="0">
                          <a:effectLst/>
                        </a:rPr>
                        <a:t>Data Loading</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Data loading took time</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Has 'mongoimport' functionality that loaded data quite fast</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Has automated batch loading</a:t>
                      </a:r>
                      <a:endParaRPr lang="en-US" sz="1500">
                        <a:effectLst/>
                        <a:latin typeface="Times New Roman" panose="02020603050405020304" pitchFamily="18" charset="0"/>
                      </a:endParaRPr>
                    </a:p>
                  </a:txBody>
                  <a:tcPr marL="83594" marR="83594" marT="0" marB="0"/>
                </a:tc>
                <a:extLst>
                  <a:ext uri="{0D108BD9-81ED-4DB2-BD59-A6C34878D82A}">
                    <a16:rowId xmlns:a16="http://schemas.microsoft.com/office/drawing/2014/main" val="3217668872"/>
                  </a:ext>
                </a:extLst>
              </a:tr>
              <a:tr h="267500">
                <a:tc>
                  <a:txBody>
                    <a:bodyPr/>
                    <a:lstStyle/>
                    <a:p>
                      <a:pPr marL="0" marR="0" algn="just">
                        <a:spcBef>
                          <a:spcPts val="0"/>
                        </a:spcBef>
                        <a:spcAft>
                          <a:spcPts val="0"/>
                        </a:spcAft>
                      </a:pPr>
                      <a:r>
                        <a:rPr lang="en-US" sz="1500" dirty="0">
                          <a:effectLst/>
                        </a:rPr>
                        <a:t>Large Data Handling</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A relational database is very constrained for large databases due to ACID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Handles large data of any kind very well.</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Vertical data is not handled well, Horizontal data is handled well</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1961030425"/>
                  </a:ext>
                </a:extLst>
              </a:tr>
              <a:tr h="490416">
                <a:tc>
                  <a:txBody>
                    <a:bodyPr/>
                    <a:lstStyle/>
                    <a:p>
                      <a:pPr marL="0" marR="0" algn="just">
                        <a:spcBef>
                          <a:spcPts val="0"/>
                        </a:spcBef>
                        <a:spcAft>
                          <a:spcPts val="0"/>
                        </a:spcAft>
                      </a:pPr>
                      <a:r>
                        <a:rPr lang="en-US" sz="1500">
                          <a:effectLst/>
                        </a:rPr>
                        <a:t>Joining Tables/Collections/Nodes</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Required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Possible using lookups, but not recommended.</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Permanent Relationships between nodes</a:t>
                      </a:r>
                      <a:endParaRPr lang="en-US" sz="1500">
                        <a:effectLst/>
                        <a:latin typeface="Times New Roman" panose="02020603050405020304" pitchFamily="18" charset="0"/>
                      </a:endParaRPr>
                    </a:p>
                  </a:txBody>
                  <a:tcPr marL="83594" marR="83594" marT="0" marB="0"/>
                </a:tc>
                <a:extLst>
                  <a:ext uri="{0D108BD9-81ED-4DB2-BD59-A6C34878D82A}">
                    <a16:rowId xmlns:a16="http://schemas.microsoft.com/office/drawing/2014/main" val="4058902195"/>
                  </a:ext>
                </a:extLst>
              </a:tr>
              <a:tr h="713332">
                <a:tc>
                  <a:txBody>
                    <a:bodyPr/>
                    <a:lstStyle/>
                    <a:p>
                      <a:pPr marL="0" marR="0" algn="just">
                        <a:spcBef>
                          <a:spcPts val="0"/>
                        </a:spcBef>
                        <a:spcAft>
                          <a:spcPts val="0"/>
                        </a:spcAft>
                      </a:pPr>
                      <a:r>
                        <a:rPr lang="en-US" sz="1500">
                          <a:effectLst/>
                        </a:rPr>
                        <a:t>Index Creation</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latin typeface="+mn-lt"/>
                        </a:rPr>
                        <a:t>Not implemented due to resource constraints</a:t>
                      </a:r>
                    </a:p>
                  </a:txBody>
                  <a:tcPr marL="83594" marR="83594" marT="0" marB="0"/>
                </a:tc>
                <a:tc>
                  <a:txBody>
                    <a:bodyPr/>
                    <a:lstStyle/>
                    <a:p>
                      <a:pPr marL="0" marR="0" algn="just">
                        <a:spcBef>
                          <a:spcPts val="0"/>
                        </a:spcBef>
                        <a:spcAft>
                          <a:spcPts val="0"/>
                        </a:spcAft>
                      </a:pPr>
                      <a:r>
                        <a:rPr lang="en-US" sz="1500" dirty="0">
                          <a:effectLst/>
                        </a:rPr>
                        <a:t>While not required, is encouraged for faster execution when data is retrieved from more than 1 collection.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Not required but single and composite indexes can be created on node properties</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619599985"/>
                  </a:ext>
                </a:extLst>
              </a:tr>
              <a:tr h="490416">
                <a:tc>
                  <a:txBody>
                    <a:bodyPr/>
                    <a:lstStyle/>
                    <a:p>
                      <a:pPr marL="0" marR="0" algn="just">
                        <a:spcBef>
                          <a:spcPts val="0"/>
                        </a:spcBef>
                        <a:spcAft>
                          <a:spcPts val="0"/>
                        </a:spcAft>
                      </a:pPr>
                      <a:r>
                        <a:rPr lang="en-US" sz="1500" dirty="0">
                          <a:effectLst/>
                        </a:rPr>
                        <a:t>View Materialization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Required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Not required</a:t>
                      </a:r>
                      <a:endParaRPr lang="en-US" sz="150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Not required</a:t>
                      </a:r>
                      <a:endParaRPr lang="en-US" sz="1500" dirty="0">
                        <a:effectLst/>
                        <a:latin typeface="Times New Roman" panose="02020603050405020304" pitchFamily="18" charset="0"/>
                      </a:endParaRPr>
                    </a:p>
                  </a:txBody>
                  <a:tcPr marL="83594" marR="83594" marT="0" marB="0"/>
                </a:tc>
                <a:extLst>
                  <a:ext uri="{0D108BD9-81ED-4DB2-BD59-A6C34878D82A}">
                    <a16:rowId xmlns:a16="http://schemas.microsoft.com/office/drawing/2014/main" val="967030100"/>
                  </a:ext>
                </a:extLst>
              </a:tr>
              <a:tr h="713332">
                <a:tc>
                  <a:txBody>
                    <a:bodyPr/>
                    <a:lstStyle/>
                    <a:p>
                      <a:pPr marL="0" marR="0" algn="just">
                        <a:spcBef>
                          <a:spcPts val="0"/>
                        </a:spcBef>
                        <a:spcAft>
                          <a:spcPts val="0"/>
                        </a:spcAft>
                      </a:pPr>
                      <a:r>
                        <a:rPr lang="en-US" sz="1500" dirty="0">
                          <a:effectLst/>
                        </a:rPr>
                        <a:t>Query Execution Speed</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dirty="0">
                          <a:effectLst/>
                        </a:rPr>
                        <a:t>Slow without view materialization</a:t>
                      </a:r>
                      <a:endParaRPr lang="en-US" sz="1500" dirty="0">
                        <a:effectLst/>
                        <a:latin typeface="Times New Roman" panose="02020603050405020304" pitchFamily="18" charset="0"/>
                      </a:endParaRPr>
                    </a:p>
                  </a:txBody>
                  <a:tcPr marL="83594" marR="83594" marT="0" marB="0"/>
                </a:tc>
                <a:tc>
                  <a:txBody>
                    <a:bodyPr/>
                    <a:lstStyle/>
                    <a:p>
                      <a:pPr marL="0" marR="0" algn="just">
                        <a:spcBef>
                          <a:spcPts val="0"/>
                        </a:spcBef>
                        <a:spcAft>
                          <a:spcPts val="0"/>
                        </a:spcAft>
                      </a:pPr>
                      <a:r>
                        <a:rPr lang="en-US" sz="1500">
                          <a:effectLst/>
                        </a:rPr>
                        <a:t>With indices in place, queries execute quite fast – in the order of a few seconds</a:t>
                      </a:r>
                      <a:endParaRPr lang="en-US" sz="1500">
                        <a:effectLst/>
                        <a:latin typeface="Times New Roman" panose="02020603050405020304" pitchFamily="18" charset="0"/>
                      </a:endParaRPr>
                    </a:p>
                  </a:txBody>
                  <a:tcPr marL="83594" marR="83594" marT="0" marB="0"/>
                </a:tc>
                <a:tc>
                  <a:txBody>
                    <a:bodyPr/>
                    <a:lstStyle/>
                    <a:p>
                      <a:pPr marL="0" marR="0" lvl="0" algn="just">
                        <a:spcBef>
                          <a:spcPts val="0"/>
                        </a:spcBef>
                        <a:spcAft>
                          <a:spcPts val="0"/>
                        </a:spcAft>
                        <a:buNone/>
                      </a:pPr>
                      <a:r>
                        <a:rPr lang="en-US" sz="1500" b="0" i="0" u="none" strike="noStrike" noProof="0" dirty="0">
                          <a:effectLst/>
                          <a:latin typeface="Calibri"/>
                        </a:rPr>
                        <a:t>Fast, but only for horizontally large data.</a:t>
                      </a:r>
                      <a:endParaRPr lang="en-US" dirty="0"/>
                    </a:p>
                  </a:txBody>
                  <a:tcPr marL="83594" marR="83594" marT="0" marB="0"/>
                </a:tc>
                <a:extLst>
                  <a:ext uri="{0D108BD9-81ED-4DB2-BD59-A6C34878D82A}">
                    <a16:rowId xmlns:a16="http://schemas.microsoft.com/office/drawing/2014/main" val="3586468895"/>
                  </a:ext>
                </a:extLst>
              </a:tr>
            </a:tbl>
          </a:graphicData>
        </a:graphic>
      </p:graphicFrame>
    </p:spTree>
    <p:extLst>
      <p:ext uri="{BB962C8B-B14F-4D97-AF65-F5344CB8AC3E}">
        <p14:creationId xmlns:p14="http://schemas.microsoft.com/office/powerpoint/2010/main" val="249778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5422E1-F995-6246-894F-957810DE10BE}"/>
              </a:ext>
            </a:extLst>
          </p:cNvPr>
          <p:cNvSpPr>
            <a:spLocks noGrp="1"/>
          </p:cNvSpPr>
          <p:nvPr>
            <p:ph type="ctrTitle"/>
          </p:nvPr>
        </p:nvSpPr>
        <p:spPr/>
        <p:txBody>
          <a:bodyPr/>
          <a:lstStyle/>
          <a:p>
            <a:r>
              <a:rPr lang="en-US" dirty="0"/>
              <a:t>Demo</a:t>
            </a:r>
          </a:p>
        </p:txBody>
      </p:sp>
      <p:sp>
        <p:nvSpPr>
          <p:cNvPr id="3" name="Content Placeholder 2">
            <a:extLst>
              <a:ext uri="{FF2B5EF4-FFF2-40B4-BE49-F238E27FC236}">
                <a16:creationId xmlns:a16="http://schemas.microsoft.com/office/drawing/2014/main" id="{DF7CAD1D-55C1-FC40-9CC6-E4FE71A3848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2045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A52E-2BCB-9841-A9E4-9452CFEE0D90}"/>
              </a:ext>
            </a:extLst>
          </p:cNvPr>
          <p:cNvSpPr>
            <a:spLocks noGrp="1"/>
          </p:cNvSpPr>
          <p:nvPr>
            <p:ph type="title"/>
          </p:nvPr>
        </p:nvSpPr>
        <p:spPr>
          <a:xfrm>
            <a:off x="838200" y="620392"/>
            <a:ext cx="3374136" cy="5504688"/>
          </a:xfrm>
        </p:spPr>
        <p:txBody>
          <a:bodyPr>
            <a:normAutofit/>
          </a:bodyPr>
          <a:lstStyle/>
          <a:p>
            <a:r>
              <a:rPr lang="en-US" sz="3700"/>
              <a:t>Subgroups and Responsibilities </a:t>
            </a:r>
          </a:p>
        </p:txBody>
      </p:sp>
      <p:graphicFrame>
        <p:nvGraphicFramePr>
          <p:cNvPr id="4" name="Content Placeholder 3">
            <a:extLst>
              <a:ext uri="{FF2B5EF4-FFF2-40B4-BE49-F238E27FC236}">
                <a16:creationId xmlns:a16="http://schemas.microsoft.com/office/drawing/2014/main" id="{8BDB4D71-E0C0-8043-B55C-819A3AA5339D}"/>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3106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5422E1-F995-6246-894F-957810DE10B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DF7CAD1D-55C1-FC40-9CC6-E4FE71A3848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0452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F343-FA79-3646-B79F-75286AEE349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8F443373-A98D-5143-9872-6B5E20825A03}"/>
              </a:ext>
            </a:extLst>
          </p:cNvPr>
          <p:cNvSpPr>
            <a:spLocks noGrp="1"/>
          </p:cNvSpPr>
          <p:nvPr>
            <p:ph idx="1"/>
          </p:nvPr>
        </p:nvSpPr>
        <p:spPr/>
        <p:txBody>
          <a:bodyPr>
            <a:normAutofit fontScale="77500" lnSpcReduction="20000"/>
          </a:bodyPr>
          <a:lstStyle/>
          <a:p>
            <a:r>
              <a:rPr lang="en-US" dirty="0">
                <a:solidFill>
                  <a:srgbClr val="000000"/>
                </a:solidFill>
              </a:rPr>
              <a:t>The dataset has the following attributes:</a:t>
            </a:r>
          </a:p>
          <a:p>
            <a:pPr lvl="0"/>
            <a:r>
              <a:rPr lang="en-US" b="1" dirty="0" err="1">
                <a:solidFill>
                  <a:srgbClr val="000000"/>
                </a:solidFill>
              </a:rPr>
              <a:t>InvoiceNo</a:t>
            </a:r>
            <a:r>
              <a:rPr lang="en-US" dirty="0">
                <a:solidFill>
                  <a:srgbClr val="000000"/>
                </a:solidFill>
              </a:rPr>
              <a:t>: Invoice number. Nominal. A 6-digit integral number uniquely assigned to each transaction. If this code starts with the letter 'c', it indicates a cancellation.</a:t>
            </a:r>
          </a:p>
          <a:p>
            <a:pPr lvl="0"/>
            <a:r>
              <a:rPr lang="en-US" b="1" dirty="0" err="1">
                <a:solidFill>
                  <a:srgbClr val="000000"/>
                </a:solidFill>
              </a:rPr>
              <a:t>StockCode</a:t>
            </a:r>
            <a:r>
              <a:rPr lang="en-US" dirty="0">
                <a:solidFill>
                  <a:srgbClr val="000000"/>
                </a:solidFill>
              </a:rPr>
              <a:t>: Product (item) code. Nominal. A 5-digit integral number uniquely assigned to each distinct product.</a:t>
            </a:r>
          </a:p>
          <a:p>
            <a:pPr lvl="0"/>
            <a:r>
              <a:rPr lang="en-US" b="1" dirty="0">
                <a:solidFill>
                  <a:srgbClr val="000000"/>
                </a:solidFill>
              </a:rPr>
              <a:t>Description</a:t>
            </a:r>
            <a:r>
              <a:rPr lang="en-US" dirty="0">
                <a:solidFill>
                  <a:srgbClr val="000000"/>
                </a:solidFill>
              </a:rPr>
              <a:t>: Product (item) name. Nominal.</a:t>
            </a:r>
          </a:p>
          <a:p>
            <a:pPr lvl="0"/>
            <a:r>
              <a:rPr lang="en-US" b="1" dirty="0">
                <a:solidFill>
                  <a:srgbClr val="000000"/>
                </a:solidFill>
              </a:rPr>
              <a:t>Quantity</a:t>
            </a:r>
            <a:r>
              <a:rPr lang="en-US" dirty="0">
                <a:solidFill>
                  <a:srgbClr val="000000"/>
                </a:solidFill>
              </a:rPr>
              <a:t>: The quantities of each product (item) per transaction. Numeric.</a:t>
            </a:r>
          </a:p>
          <a:p>
            <a:pPr lvl="0"/>
            <a:r>
              <a:rPr lang="en-US" b="1" dirty="0" err="1">
                <a:solidFill>
                  <a:srgbClr val="000000"/>
                </a:solidFill>
              </a:rPr>
              <a:t>InvoiceDate</a:t>
            </a:r>
            <a:r>
              <a:rPr lang="en-US" dirty="0">
                <a:solidFill>
                  <a:srgbClr val="000000"/>
                </a:solidFill>
              </a:rPr>
              <a:t>: Invoice date and time. Numeric. The date and time when a transaction was generated.</a:t>
            </a:r>
          </a:p>
          <a:p>
            <a:pPr lvl="0"/>
            <a:r>
              <a:rPr lang="en-US" b="1" dirty="0" err="1">
                <a:solidFill>
                  <a:srgbClr val="000000"/>
                </a:solidFill>
              </a:rPr>
              <a:t>UnitPrice</a:t>
            </a:r>
            <a:r>
              <a:rPr lang="en-US" dirty="0">
                <a:solidFill>
                  <a:srgbClr val="000000"/>
                </a:solidFill>
              </a:rPr>
              <a:t>: Unit price. Numeric. Product price per unit in sterling (</a:t>
            </a:r>
            <a:r>
              <a:rPr lang="en-US" dirty="0" err="1">
                <a:solidFill>
                  <a:srgbClr val="000000"/>
                </a:solidFill>
              </a:rPr>
              <a:t>Â</a:t>
            </a:r>
            <a:r>
              <a:rPr lang="en-US" dirty="0">
                <a:solidFill>
                  <a:srgbClr val="000000"/>
                </a:solidFill>
              </a:rPr>
              <a:t>£).</a:t>
            </a:r>
          </a:p>
          <a:p>
            <a:pPr lvl="0"/>
            <a:r>
              <a:rPr lang="en-US" b="1" dirty="0" err="1">
                <a:solidFill>
                  <a:srgbClr val="000000"/>
                </a:solidFill>
              </a:rPr>
              <a:t>CustomerID</a:t>
            </a:r>
            <a:r>
              <a:rPr lang="en-US" dirty="0">
                <a:solidFill>
                  <a:srgbClr val="000000"/>
                </a:solidFill>
              </a:rPr>
              <a:t>: Customer number. Nominal. A 5-digit integral number uniquely assigned to each customer.</a:t>
            </a:r>
          </a:p>
          <a:p>
            <a:pPr lvl="0"/>
            <a:r>
              <a:rPr lang="en-US" b="1" dirty="0">
                <a:solidFill>
                  <a:srgbClr val="000000"/>
                </a:solidFill>
              </a:rPr>
              <a:t>Country</a:t>
            </a:r>
            <a:r>
              <a:rPr lang="en-US" dirty="0">
                <a:solidFill>
                  <a:srgbClr val="000000"/>
                </a:solidFill>
              </a:rPr>
              <a:t>: Country name. Nominal. The name of the country where a customer resides.</a:t>
            </a:r>
          </a:p>
          <a:p>
            <a:endParaRPr lang="en-US" dirty="0">
              <a:solidFill>
                <a:srgbClr val="000000"/>
              </a:solidFill>
            </a:endParaRPr>
          </a:p>
          <a:p>
            <a:endParaRPr lang="en-US" dirty="0"/>
          </a:p>
          <a:p>
            <a:endParaRPr lang="en-US" dirty="0"/>
          </a:p>
        </p:txBody>
      </p:sp>
    </p:spTree>
    <p:extLst>
      <p:ext uri="{BB962C8B-B14F-4D97-AF65-F5344CB8AC3E}">
        <p14:creationId xmlns:p14="http://schemas.microsoft.com/office/powerpoint/2010/main" val="280496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CF6E-6329-4746-B637-584A4C513370}"/>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850ACF76-9A7B-A84C-BB2D-F6BA7000CFA1}"/>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0000"/>
                </a:solidFill>
              </a:rPr>
              <a:t>Following are the initial set of steps to clean the data manually:</a:t>
            </a:r>
            <a:endParaRPr lang="en-US" dirty="0"/>
          </a:p>
          <a:p>
            <a:pPr lvl="0"/>
            <a:r>
              <a:rPr lang="en-US" dirty="0">
                <a:solidFill>
                  <a:srgbClr val="000000"/>
                </a:solidFill>
              </a:rPr>
              <a:t>Removed records with blank </a:t>
            </a:r>
            <a:r>
              <a:rPr lang="en-US" dirty="0" err="1">
                <a:solidFill>
                  <a:srgbClr val="000000"/>
                </a:solidFill>
              </a:rPr>
              <a:t>CustomerIDs</a:t>
            </a:r>
            <a:r>
              <a:rPr lang="en-US" dirty="0">
                <a:solidFill>
                  <a:srgbClr val="000000"/>
                </a:solidFill>
              </a:rPr>
              <a:t> and </a:t>
            </a:r>
            <a:r>
              <a:rPr lang="en-US" dirty="0" err="1">
                <a:solidFill>
                  <a:srgbClr val="000000"/>
                </a:solidFill>
              </a:rPr>
              <a:t>unsual</a:t>
            </a:r>
            <a:r>
              <a:rPr lang="en-US" dirty="0">
                <a:solidFill>
                  <a:srgbClr val="000000"/>
                </a:solidFill>
              </a:rPr>
              <a:t> </a:t>
            </a:r>
            <a:r>
              <a:rPr lang="en-US" dirty="0" err="1">
                <a:solidFill>
                  <a:srgbClr val="000000"/>
                </a:solidFill>
              </a:rPr>
              <a:t>stockcodes</a:t>
            </a:r>
            <a:endParaRPr lang="en-US" dirty="0">
              <a:solidFill>
                <a:srgbClr val="000000"/>
              </a:solidFill>
            </a:endParaRPr>
          </a:p>
          <a:p>
            <a:pPr lvl="0"/>
            <a:r>
              <a:rPr lang="en-US" dirty="0">
                <a:solidFill>
                  <a:srgbClr val="000000"/>
                </a:solidFill>
              </a:rPr>
              <a:t>Removed zero Price items.</a:t>
            </a:r>
          </a:p>
          <a:p>
            <a:pPr lvl="0"/>
            <a:r>
              <a:rPr lang="en-US" dirty="0">
                <a:solidFill>
                  <a:srgbClr val="000000"/>
                </a:solidFill>
              </a:rPr>
              <a:t>Removed “Unspecified” country records.</a:t>
            </a:r>
          </a:p>
          <a:p>
            <a:pPr lvl="0"/>
            <a:r>
              <a:rPr lang="en-US" dirty="0">
                <a:solidFill>
                  <a:srgbClr val="000000"/>
                </a:solidFill>
              </a:rPr>
              <a:t>Changed Negative quantity records to positive quantity values.</a:t>
            </a:r>
          </a:p>
          <a:p>
            <a:pPr lvl="0"/>
            <a:r>
              <a:rPr lang="en-US" dirty="0">
                <a:solidFill>
                  <a:srgbClr val="000000"/>
                </a:solidFill>
              </a:rPr>
              <a:t>Separate Datetime into Date and Time columns.</a:t>
            </a:r>
          </a:p>
          <a:p>
            <a:pPr lvl="0"/>
            <a:r>
              <a:rPr lang="en-US" dirty="0">
                <a:solidFill>
                  <a:srgbClr val="000000"/>
                </a:solidFill>
              </a:rPr>
              <a:t>Calculated Subtotal for each record.</a:t>
            </a:r>
          </a:p>
          <a:p>
            <a:endParaRPr lang="en-US" dirty="0">
              <a:solidFill>
                <a:srgbClr val="000000"/>
              </a:solidFill>
            </a:endParaRPr>
          </a:p>
          <a:p>
            <a:endParaRPr lang="en-US" dirty="0"/>
          </a:p>
        </p:txBody>
      </p:sp>
    </p:spTree>
    <p:extLst>
      <p:ext uri="{BB962C8B-B14F-4D97-AF65-F5344CB8AC3E}">
        <p14:creationId xmlns:p14="http://schemas.microsoft.com/office/powerpoint/2010/main" val="399900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81BE-2AF0-004B-9FCB-610379DFF548}"/>
              </a:ext>
            </a:extLst>
          </p:cNvPr>
          <p:cNvSpPr>
            <a:spLocks noGrp="1"/>
          </p:cNvSpPr>
          <p:nvPr>
            <p:ph type="title"/>
          </p:nvPr>
        </p:nvSpPr>
        <p:spPr/>
        <p:txBody>
          <a:bodyPr/>
          <a:lstStyle/>
          <a:p>
            <a:r>
              <a:rPr lang="en-US" dirty="0"/>
              <a:t>Choices of Database</a:t>
            </a:r>
          </a:p>
        </p:txBody>
      </p:sp>
      <p:sp>
        <p:nvSpPr>
          <p:cNvPr id="5" name="Content Placeholder 4">
            <a:extLst>
              <a:ext uri="{FF2B5EF4-FFF2-40B4-BE49-F238E27FC236}">
                <a16:creationId xmlns:a16="http://schemas.microsoft.com/office/drawing/2014/main" id="{042EE0C8-7E3F-6F4A-90F9-7DF27C0C6178}"/>
              </a:ext>
            </a:extLst>
          </p:cNvPr>
          <p:cNvSpPr>
            <a:spLocks noGrp="1"/>
          </p:cNvSpPr>
          <p:nvPr>
            <p:ph sz="half" idx="1"/>
          </p:nvPr>
        </p:nvSpPr>
        <p:spPr>
          <a:xfrm>
            <a:off x="838200" y="1825625"/>
            <a:ext cx="4623486" cy="670440"/>
          </a:xfrm>
        </p:spPr>
        <p:txBody>
          <a:bodyPr/>
          <a:lstStyle/>
          <a:p>
            <a:r>
              <a:rPr lang="en-US" dirty="0"/>
              <a:t>SQL Database</a:t>
            </a:r>
          </a:p>
        </p:txBody>
      </p:sp>
      <p:sp>
        <p:nvSpPr>
          <p:cNvPr id="6" name="Content Placeholder 5">
            <a:extLst>
              <a:ext uri="{FF2B5EF4-FFF2-40B4-BE49-F238E27FC236}">
                <a16:creationId xmlns:a16="http://schemas.microsoft.com/office/drawing/2014/main" id="{5571DB66-013E-7847-BAFF-6AD90477D148}"/>
              </a:ext>
            </a:extLst>
          </p:cNvPr>
          <p:cNvSpPr>
            <a:spLocks noGrp="1"/>
          </p:cNvSpPr>
          <p:nvPr>
            <p:ph sz="half" idx="2"/>
          </p:nvPr>
        </p:nvSpPr>
        <p:spPr>
          <a:xfrm>
            <a:off x="6172200" y="1825625"/>
            <a:ext cx="5023022" cy="670440"/>
          </a:xfrm>
        </p:spPr>
        <p:txBody>
          <a:bodyPr/>
          <a:lstStyle/>
          <a:p>
            <a:r>
              <a:rPr lang="en-US" dirty="0"/>
              <a:t>NoSQL Database</a:t>
            </a:r>
          </a:p>
        </p:txBody>
      </p:sp>
      <p:pic>
        <p:nvPicPr>
          <p:cNvPr id="1026" name="Picture 2">
            <a:extLst>
              <a:ext uri="{FF2B5EF4-FFF2-40B4-BE49-F238E27FC236}">
                <a16:creationId xmlns:a16="http://schemas.microsoft.com/office/drawing/2014/main" id="{9C12E428-1B13-0046-82AE-CC2F4EAA6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77" y="3073658"/>
            <a:ext cx="3511160" cy="1815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1CE4A-59D0-E94F-83E1-B03602223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951" y="2289463"/>
            <a:ext cx="5447784" cy="1815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sign&#10;&#10;Description automatically generated">
            <a:extLst>
              <a:ext uri="{FF2B5EF4-FFF2-40B4-BE49-F238E27FC236}">
                <a16:creationId xmlns:a16="http://schemas.microsoft.com/office/drawing/2014/main" id="{0473F3C1-8E68-1C48-AADA-B27D9D6C6B91}"/>
              </a:ext>
            </a:extLst>
          </p:cNvPr>
          <p:cNvPicPr>
            <a:picLocks noChangeAspect="1"/>
          </p:cNvPicPr>
          <p:nvPr/>
        </p:nvPicPr>
        <p:blipFill>
          <a:blip r:embed="rId4"/>
          <a:stretch>
            <a:fillRect/>
          </a:stretch>
        </p:blipFill>
        <p:spPr>
          <a:xfrm>
            <a:off x="6293808" y="4454843"/>
            <a:ext cx="3502069" cy="1826079"/>
          </a:xfrm>
          <a:prstGeom prst="rect">
            <a:avLst/>
          </a:prstGeom>
        </p:spPr>
      </p:pic>
    </p:spTree>
    <p:extLst>
      <p:ext uri="{BB962C8B-B14F-4D97-AF65-F5344CB8AC3E}">
        <p14:creationId xmlns:p14="http://schemas.microsoft.com/office/powerpoint/2010/main" val="2712941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F068-4436-F948-979F-0BBB5EA946C0}"/>
              </a:ext>
            </a:extLst>
          </p:cNvPr>
          <p:cNvSpPr>
            <a:spLocks noGrp="1"/>
          </p:cNvSpPr>
          <p:nvPr>
            <p:ph type="title"/>
          </p:nvPr>
        </p:nvSpPr>
        <p:spPr/>
        <p:txBody>
          <a:bodyPr/>
          <a:lstStyle/>
          <a:p>
            <a:r>
              <a:rPr lang="en-US" dirty="0"/>
              <a:t>System Structure</a:t>
            </a:r>
            <a:br>
              <a:rPr lang="en-US" dirty="0"/>
            </a:br>
            <a:endParaRPr lang="en-US" dirty="0"/>
          </a:p>
        </p:txBody>
      </p:sp>
      <p:grpSp>
        <p:nvGrpSpPr>
          <p:cNvPr id="20" name="Group 19">
            <a:extLst>
              <a:ext uri="{FF2B5EF4-FFF2-40B4-BE49-F238E27FC236}">
                <a16:creationId xmlns:a16="http://schemas.microsoft.com/office/drawing/2014/main" id="{56E42FA4-8724-C64E-8A46-A877FC8B61B0}"/>
              </a:ext>
            </a:extLst>
          </p:cNvPr>
          <p:cNvGrpSpPr/>
          <p:nvPr/>
        </p:nvGrpSpPr>
        <p:grpSpPr>
          <a:xfrm>
            <a:off x="1000995" y="1111676"/>
            <a:ext cx="10454291" cy="5746324"/>
            <a:chOff x="354225" y="1262318"/>
            <a:chExt cx="10454291" cy="5746324"/>
          </a:xfrm>
        </p:grpSpPr>
        <p:sp>
          <p:nvSpPr>
            <p:cNvPr id="21" name="Rectangle 20">
              <a:extLst>
                <a:ext uri="{FF2B5EF4-FFF2-40B4-BE49-F238E27FC236}">
                  <a16:creationId xmlns:a16="http://schemas.microsoft.com/office/drawing/2014/main" id="{E7890A02-B685-D34F-A37D-A6F1BD1B671C}"/>
                </a:ext>
              </a:extLst>
            </p:cNvPr>
            <p:cNvSpPr/>
            <p:nvPr/>
          </p:nvSpPr>
          <p:spPr>
            <a:xfrm>
              <a:off x="354227" y="1690688"/>
              <a:ext cx="3266303" cy="1200329"/>
            </a:xfrm>
            <a:prstGeom prst="rect">
              <a:avLst/>
            </a:prstGeom>
          </p:spPr>
          <p:txBody>
            <a:bodyPr wrap="square">
              <a:spAutoFit/>
            </a:bodyPr>
            <a:lstStyle/>
            <a:p>
              <a:r>
                <a:rPr lang="en-US" b="1" dirty="0">
                  <a:solidFill>
                    <a:srgbClr val="000000"/>
                  </a:solidFill>
                  <a:latin typeface="+mj-lt"/>
                </a:rPr>
                <a:t>Frontend</a:t>
              </a:r>
              <a:endParaRPr lang="en-US" b="1" i="0" u="none" strike="noStrike" dirty="0">
                <a:solidFill>
                  <a:srgbClr val="000000"/>
                </a:solidFill>
                <a:effectLst/>
                <a:latin typeface="+mj-lt"/>
              </a:endParaRPr>
            </a:p>
            <a:p>
              <a:br>
                <a:rPr lang="en-US" b="1" dirty="0">
                  <a:latin typeface="+mj-lt"/>
                </a:rPr>
              </a:br>
              <a:br>
                <a:rPr lang="en-US" b="1" dirty="0">
                  <a:latin typeface="+mj-lt"/>
                </a:rPr>
              </a:br>
              <a:endParaRPr lang="en-US" b="1" dirty="0">
                <a:latin typeface="+mj-lt"/>
              </a:endParaRPr>
            </a:p>
          </p:txBody>
        </p:sp>
        <p:sp>
          <p:nvSpPr>
            <p:cNvPr id="22" name="Rectangle 21">
              <a:extLst>
                <a:ext uri="{FF2B5EF4-FFF2-40B4-BE49-F238E27FC236}">
                  <a16:creationId xmlns:a16="http://schemas.microsoft.com/office/drawing/2014/main" id="{1A5DE44E-F4DB-ED43-8CC6-6744BA548E89}"/>
                </a:ext>
              </a:extLst>
            </p:cNvPr>
            <p:cNvSpPr/>
            <p:nvPr/>
          </p:nvSpPr>
          <p:spPr>
            <a:xfrm>
              <a:off x="354225" y="3616415"/>
              <a:ext cx="1524001" cy="1200329"/>
            </a:xfrm>
            <a:prstGeom prst="rect">
              <a:avLst/>
            </a:prstGeom>
          </p:spPr>
          <p:txBody>
            <a:bodyPr wrap="square">
              <a:spAutoFit/>
            </a:bodyPr>
            <a:lstStyle/>
            <a:p>
              <a:r>
                <a:rPr lang="en-US" b="1" dirty="0">
                  <a:solidFill>
                    <a:srgbClr val="000000"/>
                  </a:solidFill>
                  <a:latin typeface="+mj-lt"/>
                </a:rPr>
                <a:t>Backend</a:t>
              </a:r>
              <a:endParaRPr lang="en-US" b="1" i="0" u="none" strike="noStrike" dirty="0">
                <a:solidFill>
                  <a:srgbClr val="000000"/>
                </a:solidFill>
                <a:effectLst/>
                <a:latin typeface="+mj-lt"/>
              </a:endParaRPr>
            </a:p>
            <a:p>
              <a:br>
                <a:rPr lang="en-US" b="1" dirty="0">
                  <a:latin typeface="+mj-lt"/>
                </a:rPr>
              </a:br>
              <a:br>
                <a:rPr lang="en-US" b="1" dirty="0">
                  <a:latin typeface="+mj-lt"/>
                </a:rPr>
              </a:br>
              <a:endParaRPr lang="en-US" b="1" dirty="0">
                <a:latin typeface="+mj-lt"/>
              </a:endParaRPr>
            </a:p>
          </p:txBody>
        </p:sp>
        <p:sp>
          <p:nvSpPr>
            <p:cNvPr id="23" name="Rectangle 22">
              <a:extLst>
                <a:ext uri="{FF2B5EF4-FFF2-40B4-BE49-F238E27FC236}">
                  <a16:creationId xmlns:a16="http://schemas.microsoft.com/office/drawing/2014/main" id="{D7E8449E-EFF6-A74C-A3B7-AF24AD1D3722}"/>
                </a:ext>
              </a:extLst>
            </p:cNvPr>
            <p:cNvSpPr/>
            <p:nvPr/>
          </p:nvSpPr>
          <p:spPr>
            <a:xfrm>
              <a:off x="454586" y="5542142"/>
              <a:ext cx="3266303" cy="369332"/>
            </a:xfrm>
            <a:prstGeom prst="rect">
              <a:avLst/>
            </a:prstGeom>
          </p:spPr>
          <p:txBody>
            <a:bodyPr wrap="square">
              <a:spAutoFit/>
            </a:bodyPr>
            <a:lstStyle/>
            <a:p>
              <a:r>
                <a:rPr lang="en-US" b="1" dirty="0">
                  <a:solidFill>
                    <a:srgbClr val="000000"/>
                  </a:solidFill>
                  <a:latin typeface="+mj-lt"/>
                </a:rPr>
                <a:t>DBs</a:t>
              </a:r>
              <a:endParaRPr lang="en-US" b="1" dirty="0">
                <a:latin typeface="+mj-lt"/>
              </a:endParaRPr>
            </a:p>
          </p:txBody>
        </p:sp>
        <p:pic>
          <p:nvPicPr>
            <p:cNvPr id="24" name="Picture 2">
              <a:extLst>
                <a:ext uri="{FF2B5EF4-FFF2-40B4-BE49-F238E27FC236}">
                  <a16:creationId xmlns:a16="http://schemas.microsoft.com/office/drawing/2014/main" id="{412287DA-E9EE-5F46-9233-E87C51706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478" y="5366104"/>
              <a:ext cx="256302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61408D19-C1EC-7549-AD65-3F2AF6CB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192" y="5828462"/>
              <a:ext cx="2589615" cy="8632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automatically generated">
              <a:extLst>
                <a:ext uri="{FF2B5EF4-FFF2-40B4-BE49-F238E27FC236}">
                  <a16:creationId xmlns:a16="http://schemas.microsoft.com/office/drawing/2014/main" id="{7AD9E7E1-4D3F-DF43-88D9-80AE1342E43D}"/>
                </a:ext>
              </a:extLst>
            </p:cNvPr>
            <p:cNvPicPr>
              <a:picLocks noChangeAspect="1"/>
            </p:cNvPicPr>
            <p:nvPr/>
          </p:nvPicPr>
          <p:blipFill>
            <a:blip r:embed="rId4"/>
            <a:stretch>
              <a:fillRect/>
            </a:stretch>
          </p:blipFill>
          <p:spPr>
            <a:xfrm>
              <a:off x="7937256" y="5511485"/>
              <a:ext cx="2871260" cy="1497157"/>
            </a:xfrm>
            <a:prstGeom prst="rect">
              <a:avLst/>
            </a:prstGeom>
          </p:spPr>
        </p:pic>
        <p:pic>
          <p:nvPicPr>
            <p:cNvPr id="27" name="Picture 26">
              <a:extLst>
                <a:ext uri="{FF2B5EF4-FFF2-40B4-BE49-F238E27FC236}">
                  <a16:creationId xmlns:a16="http://schemas.microsoft.com/office/drawing/2014/main" id="{60BB465B-2AE8-2444-9851-48B820A814C9}"/>
                </a:ext>
              </a:extLst>
            </p:cNvPr>
            <p:cNvPicPr>
              <a:picLocks noChangeAspect="1"/>
            </p:cNvPicPr>
            <p:nvPr/>
          </p:nvPicPr>
          <p:blipFill>
            <a:blip r:embed="rId5"/>
            <a:stretch>
              <a:fillRect/>
            </a:stretch>
          </p:blipFill>
          <p:spPr>
            <a:xfrm>
              <a:off x="3853366" y="3287755"/>
              <a:ext cx="2311400" cy="1270000"/>
            </a:xfrm>
            <a:prstGeom prst="rect">
              <a:avLst/>
            </a:prstGeom>
          </p:spPr>
        </p:pic>
        <p:pic>
          <p:nvPicPr>
            <p:cNvPr id="28" name="Picture 27">
              <a:extLst>
                <a:ext uri="{FF2B5EF4-FFF2-40B4-BE49-F238E27FC236}">
                  <a16:creationId xmlns:a16="http://schemas.microsoft.com/office/drawing/2014/main" id="{9C5A3468-940F-864A-BBD3-14DA0C514252}"/>
                </a:ext>
              </a:extLst>
            </p:cNvPr>
            <p:cNvPicPr>
              <a:picLocks noChangeAspect="1"/>
            </p:cNvPicPr>
            <p:nvPr/>
          </p:nvPicPr>
          <p:blipFill>
            <a:blip r:embed="rId6"/>
            <a:stretch>
              <a:fillRect/>
            </a:stretch>
          </p:blipFill>
          <p:spPr>
            <a:xfrm>
              <a:off x="6760864" y="2891017"/>
              <a:ext cx="1810608" cy="1810608"/>
            </a:xfrm>
            <a:prstGeom prst="rect">
              <a:avLst/>
            </a:prstGeom>
          </p:spPr>
        </p:pic>
        <p:pic>
          <p:nvPicPr>
            <p:cNvPr id="29" name="Picture 28">
              <a:extLst>
                <a:ext uri="{FF2B5EF4-FFF2-40B4-BE49-F238E27FC236}">
                  <a16:creationId xmlns:a16="http://schemas.microsoft.com/office/drawing/2014/main" id="{9142F1DF-F9BD-824F-899B-83BFCBE54C1F}"/>
                </a:ext>
              </a:extLst>
            </p:cNvPr>
            <p:cNvPicPr>
              <a:picLocks noChangeAspect="1"/>
            </p:cNvPicPr>
            <p:nvPr/>
          </p:nvPicPr>
          <p:blipFill>
            <a:blip r:embed="rId7"/>
            <a:stretch>
              <a:fillRect/>
            </a:stretch>
          </p:blipFill>
          <p:spPr>
            <a:xfrm>
              <a:off x="5038425" y="1262318"/>
              <a:ext cx="1045519" cy="1474576"/>
            </a:xfrm>
            <a:prstGeom prst="rect">
              <a:avLst/>
            </a:prstGeom>
          </p:spPr>
        </p:pic>
        <p:pic>
          <p:nvPicPr>
            <p:cNvPr id="30" name="Picture 29">
              <a:extLst>
                <a:ext uri="{FF2B5EF4-FFF2-40B4-BE49-F238E27FC236}">
                  <a16:creationId xmlns:a16="http://schemas.microsoft.com/office/drawing/2014/main" id="{C136D6C2-0CEA-E449-97D9-DDDF8790CA69}"/>
                </a:ext>
              </a:extLst>
            </p:cNvPr>
            <p:cNvPicPr>
              <a:picLocks noChangeAspect="1"/>
            </p:cNvPicPr>
            <p:nvPr/>
          </p:nvPicPr>
          <p:blipFill>
            <a:blip r:embed="rId8"/>
            <a:stretch>
              <a:fillRect/>
            </a:stretch>
          </p:blipFill>
          <p:spPr>
            <a:xfrm>
              <a:off x="6325931" y="1266578"/>
              <a:ext cx="1045799" cy="1474577"/>
            </a:xfrm>
            <a:prstGeom prst="rect">
              <a:avLst/>
            </a:prstGeom>
          </p:spPr>
        </p:pic>
        <p:cxnSp>
          <p:nvCxnSpPr>
            <p:cNvPr id="31" name="Straight Arrow Connector 30">
              <a:extLst>
                <a:ext uri="{FF2B5EF4-FFF2-40B4-BE49-F238E27FC236}">
                  <a16:creationId xmlns:a16="http://schemas.microsoft.com/office/drawing/2014/main" id="{CD0512AA-3903-C14E-BEBE-87333AA4A279}"/>
                </a:ext>
              </a:extLst>
            </p:cNvPr>
            <p:cNvCxnSpPr>
              <a:cxnSpLocks/>
            </p:cNvCxnSpPr>
            <p:nvPr/>
          </p:nvCxnSpPr>
          <p:spPr>
            <a:xfrm flipV="1">
              <a:off x="3802566" y="4463271"/>
              <a:ext cx="884054" cy="1179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A73E17B-43D5-4640-B986-29E6D06C3183}"/>
                </a:ext>
              </a:extLst>
            </p:cNvPr>
            <p:cNvCxnSpPr>
              <a:cxnSpLocks/>
            </p:cNvCxnSpPr>
            <p:nvPr/>
          </p:nvCxnSpPr>
          <p:spPr>
            <a:xfrm flipV="1">
              <a:off x="5987105" y="4463271"/>
              <a:ext cx="0" cy="16392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92E5844-AA38-D241-A1E5-3BAB8CF4775C}"/>
                </a:ext>
              </a:extLst>
            </p:cNvPr>
            <p:cNvCxnSpPr>
              <a:cxnSpLocks/>
            </p:cNvCxnSpPr>
            <p:nvPr/>
          </p:nvCxnSpPr>
          <p:spPr>
            <a:xfrm flipH="1" flipV="1">
              <a:off x="7177669" y="4372621"/>
              <a:ext cx="1497981" cy="12698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D97EB9D-165A-0E42-94D1-D8C72F6A09AD}"/>
                </a:ext>
              </a:extLst>
            </p:cNvPr>
            <p:cNvCxnSpPr>
              <a:cxnSpLocks/>
            </p:cNvCxnSpPr>
            <p:nvPr/>
          </p:nvCxnSpPr>
          <p:spPr>
            <a:xfrm flipV="1">
              <a:off x="4965284" y="2746579"/>
              <a:ext cx="693542" cy="531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2AFE317-8B1B-2A4C-9CF2-BD56FE6DB6EE}"/>
                </a:ext>
              </a:extLst>
            </p:cNvPr>
            <p:cNvCxnSpPr>
              <a:cxnSpLocks/>
            </p:cNvCxnSpPr>
            <p:nvPr/>
          </p:nvCxnSpPr>
          <p:spPr>
            <a:xfrm flipH="1" flipV="1">
              <a:off x="6876585" y="2791109"/>
              <a:ext cx="632935" cy="4869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4277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32FD-401F-8646-840F-4A647D41D75B}"/>
              </a:ext>
            </a:extLst>
          </p:cNvPr>
          <p:cNvSpPr>
            <a:spLocks noGrp="1"/>
          </p:cNvSpPr>
          <p:nvPr>
            <p:ph type="title"/>
          </p:nvPr>
        </p:nvSpPr>
        <p:spPr/>
        <p:txBody>
          <a:bodyPr/>
          <a:lstStyle/>
          <a:p>
            <a:r>
              <a:rPr lang="en-US" dirty="0"/>
              <a:t>System Assumptions</a:t>
            </a:r>
          </a:p>
        </p:txBody>
      </p:sp>
      <p:sp>
        <p:nvSpPr>
          <p:cNvPr id="3" name="Content Placeholder 2">
            <a:extLst>
              <a:ext uri="{FF2B5EF4-FFF2-40B4-BE49-F238E27FC236}">
                <a16:creationId xmlns:a16="http://schemas.microsoft.com/office/drawing/2014/main" id="{E3F45E1A-D01A-4C49-8DFA-0EEEEE5FF35A}"/>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An item can have multiple descriptions for the same </a:t>
            </a:r>
            <a:r>
              <a:rPr lang="en-US" dirty="0" err="1">
                <a:ea typeface="+mn-lt"/>
                <a:cs typeface="+mn-lt"/>
              </a:rPr>
              <a:t>StockCode</a:t>
            </a:r>
            <a:r>
              <a:rPr lang="en-US" dirty="0">
                <a:ea typeface="+mn-lt"/>
                <a:cs typeface="+mn-lt"/>
              </a:rPr>
              <a:t>.</a:t>
            </a:r>
            <a:endParaRPr lang="en-US" dirty="0">
              <a:cs typeface="Calibri" panose="020F0502020204030204"/>
            </a:endParaRPr>
          </a:p>
          <a:p>
            <a:pPr algn="just"/>
            <a:r>
              <a:rPr lang="en-US" dirty="0">
                <a:ea typeface="+mn-lt"/>
                <a:cs typeface="+mn-lt"/>
              </a:rPr>
              <a:t>We are assuming that a top product is the product that is most quantity purchased by the customer.</a:t>
            </a:r>
            <a:endParaRPr lang="en-US" dirty="0"/>
          </a:p>
          <a:p>
            <a:r>
              <a:rPr lang="en-US" dirty="0">
                <a:ea typeface="+mn-lt"/>
                <a:cs typeface="+mn-lt"/>
              </a:rPr>
              <a:t>We are assuming that the currency is the same across all the countries.</a:t>
            </a:r>
            <a:endParaRPr lang="en-US" dirty="0"/>
          </a:p>
        </p:txBody>
      </p:sp>
    </p:spTree>
    <p:extLst>
      <p:ext uri="{BB962C8B-B14F-4D97-AF65-F5344CB8AC3E}">
        <p14:creationId xmlns:p14="http://schemas.microsoft.com/office/powerpoint/2010/main" val="309212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6922-4CA7-4984-8E4A-4072D6343B7F}"/>
              </a:ext>
            </a:extLst>
          </p:cNvPr>
          <p:cNvSpPr>
            <a:spLocks noGrp="1"/>
          </p:cNvSpPr>
          <p:nvPr>
            <p:ph type="title"/>
          </p:nvPr>
        </p:nvSpPr>
        <p:spPr>
          <a:xfrm>
            <a:off x="838200" y="365125"/>
            <a:ext cx="10515600" cy="563563"/>
          </a:xfrm>
        </p:spPr>
        <p:txBody>
          <a:bodyPr>
            <a:normAutofit fontScale="90000"/>
          </a:bodyPr>
          <a:lstStyle/>
          <a:p>
            <a:r>
              <a:rPr lang="en-US" dirty="0">
                <a:cs typeface="Calibri Light"/>
              </a:rPr>
              <a:t>Aggregate Queries</a:t>
            </a:r>
            <a:endParaRPr lang="en-US" dirty="0"/>
          </a:p>
        </p:txBody>
      </p:sp>
      <p:sp>
        <p:nvSpPr>
          <p:cNvPr id="3" name="Content Placeholder 2">
            <a:extLst>
              <a:ext uri="{FF2B5EF4-FFF2-40B4-BE49-F238E27FC236}">
                <a16:creationId xmlns:a16="http://schemas.microsoft.com/office/drawing/2014/main" id="{C354333F-33A5-436C-8AFB-ED2729D2E60C}"/>
              </a:ext>
            </a:extLst>
          </p:cNvPr>
          <p:cNvSpPr>
            <a:spLocks noGrp="1"/>
          </p:cNvSpPr>
          <p:nvPr>
            <p:ph idx="1"/>
          </p:nvPr>
        </p:nvSpPr>
        <p:spPr>
          <a:xfrm>
            <a:off x="838200" y="1316037"/>
            <a:ext cx="10515600" cy="5176838"/>
          </a:xfrm>
        </p:spPr>
        <p:txBody>
          <a:bodyPr vert="horz" lIns="91440" tIns="45720" rIns="91440" bIns="45720" rtlCol="0" anchor="t">
            <a:normAutofit/>
          </a:bodyPr>
          <a:lstStyle/>
          <a:p>
            <a:pPr marL="342900" indent="-342900" algn="just">
              <a:buFont typeface="+mj-lt"/>
              <a:buAutoNum type="arabicPeriod"/>
            </a:pPr>
            <a:r>
              <a:rPr lang="en-US" sz="1800" dirty="0">
                <a:ea typeface="+mn-lt"/>
                <a:cs typeface="+mn-lt"/>
              </a:rPr>
              <a:t>What time of the day (which hour of the day) is the sale maximum per country?</a:t>
            </a:r>
            <a:endParaRPr lang="en-US" sz="1800" dirty="0">
              <a:cs typeface="Calibri" panose="020F0502020204030204"/>
            </a:endParaRPr>
          </a:p>
          <a:p>
            <a:pPr marL="342900" indent="-342900" algn="just">
              <a:buFont typeface="+mj-lt"/>
              <a:buAutoNum type="arabicPeriod"/>
            </a:pPr>
            <a:r>
              <a:rPr lang="en-US" sz="1800" dirty="0">
                <a:ea typeface="+mn-lt"/>
                <a:cs typeface="+mn-lt"/>
              </a:rPr>
              <a:t> What is the annual </a:t>
            </a:r>
            <a:r>
              <a:rPr lang="en-US" sz="1800" dirty="0" err="1">
                <a:ea typeface="+mn-lt"/>
                <a:cs typeface="+mn-lt"/>
              </a:rPr>
              <a:t>TotalSales</a:t>
            </a:r>
            <a:r>
              <a:rPr lang="en-US" sz="1800" dirty="0">
                <a:ea typeface="+mn-lt"/>
                <a:cs typeface="+mn-lt"/>
              </a:rPr>
              <a:t> per product?</a:t>
            </a:r>
            <a:endParaRPr lang="en-US" sz="1800" dirty="0"/>
          </a:p>
          <a:p>
            <a:pPr marL="342900" indent="-342900" algn="just">
              <a:buFont typeface="+mj-lt"/>
              <a:buAutoNum type="arabicPeriod"/>
            </a:pPr>
            <a:r>
              <a:rPr lang="en-US" sz="1800" dirty="0">
                <a:ea typeface="+mn-lt"/>
                <a:cs typeface="+mn-lt"/>
              </a:rPr>
              <a:t> What is the top product per year?</a:t>
            </a:r>
            <a:endParaRPr lang="en-US" sz="1800" dirty="0"/>
          </a:p>
          <a:p>
            <a:pPr marL="342900" indent="-342900" algn="just">
              <a:buFont typeface="+mj-lt"/>
              <a:buAutoNum type="arabicPeriod"/>
            </a:pPr>
            <a:r>
              <a:rPr lang="en-US" sz="1800" dirty="0">
                <a:ea typeface="+mn-lt"/>
                <a:cs typeface="+mn-lt"/>
              </a:rPr>
              <a:t> What is the top product per country?</a:t>
            </a:r>
            <a:endParaRPr lang="en-US" sz="1800" dirty="0"/>
          </a:p>
          <a:p>
            <a:pPr marL="342900" indent="-342900" algn="just">
              <a:buFont typeface="+mj-lt"/>
              <a:buAutoNum type="arabicPeriod"/>
            </a:pPr>
            <a:r>
              <a:rPr lang="en-US" sz="1800" dirty="0">
                <a:ea typeface="+mn-lt"/>
                <a:cs typeface="+mn-lt"/>
              </a:rPr>
              <a:t>Which item is sold below a certain threshold value? Or, what are the under-performed products based on the average sales last year (the year denotes either 2009 or 2010)?</a:t>
            </a:r>
            <a:endParaRPr lang="en-US" sz="1800" dirty="0"/>
          </a:p>
          <a:p>
            <a:pPr marL="342900" indent="-342900" algn="just">
              <a:buFont typeface="+mj-lt"/>
              <a:buAutoNum type="arabicPeriod"/>
            </a:pPr>
            <a:r>
              <a:rPr lang="en-US" sz="1800" dirty="0">
                <a:ea typeface="+mn-lt"/>
                <a:cs typeface="+mn-lt"/>
              </a:rPr>
              <a:t>Which customer spends the most (per country/overall)?</a:t>
            </a:r>
            <a:endParaRPr lang="en-US" sz="1800" dirty="0"/>
          </a:p>
          <a:p>
            <a:pPr marL="342900" indent="-342900" algn="just">
              <a:buFont typeface="+mj-lt"/>
              <a:buAutoNum type="arabicPeriod"/>
            </a:pPr>
            <a:r>
              <a:rPr lang="en-US" sz="1800" dirty="0">
                <a:ea typeface="+mn-lt"/>
                <a:cs typeface="+mn-lt"/>
              </a:rPr>
              <a:t>What is the best-selling month per country? (Given the year range, 2009-2011)</a:t>
            </a:r>
            <a:endParaRPr lang="en-US" sz="1800" dirty="0"/>
          </a:p>
          <a:p>
            <a:pPr marL="342900" indent="-342900" algn="just">
              <a:buFont typeface="+mj-lt"/>
              <a:buAutoNum type="arabicPeriod"/>
            </a:pPr>
            <a:r>
              <a:rPr lang="en-US" sz="1800" dirty="0">
                <a:ea typeface="+mn-lt"/>
                <a:cs typeface="+mn-lt"/>
              </a:rPr>
              <a:t>What is the best-selling product per month? (Given the year range, 2009-2011)</a:t>
            </a:r>
            <a:endParaRPr lang="en-US" sz="1800" dirty="0"/>
          </a:p>
          <a:p>
            <a:pPr marL="342900" indent="-342900" algn="just">
              <a:buFont typeface="+mj-lt"/>
              <a:buAutoNum type="arabicPeriod"/>
            </a:pPr>
            <a:r>
              <a:rPr lang="en-US" sz="1800" dirty="0">
                <a:ea typeface="+mn-lt"/>
                <a:cs typeface="+mn-lt"/>
              </a:rPr>
              <a:t>What is the change in </a:t>
            </a:r>
            <a:r>
              <a:rPr lang="en-US" sz="1800" dirty="0" err="1">
                <a:ea typeface="+mn-lt"/>
                <a:cs typeface="+mn-lt"/>
              </a:rPr>
              <a:t>TotalSales</a:t>
            </a:r>
            <a:r>
              <a:rPr lang="en-US" sz="1800" dirty="0">
                <a:ea typeface="+mn-lt"/>
                <a:cs typeface="+mn-lt"/>
              </a:rPr>
              <a:t> per country per year (Trend of Sales)?</a:t>
            </a:r>
            <a:endParaRPr lang="en-US" sz="1800" dirty="0"/>
          </a:p>
          <a:p>
            <a:pPr marL="342900" indent="-342900" algn="just">
              <a:buFont typeface="+mj-lt"/>
              <a:buAutoNum type="arabicPeriod"/>
            </a:pPr>
            <a:r>
              <a:rPr lang="en-US" sz="1800" dirty="0">
                <a:ea typeface="+mn-lt"/>
                <a:cs typeface="+mn-lt"/>
              </a:rPr>
              <a:t>What is the average spending of a customer per country? (</a:t>
            </a:r>
            <a:r>
              <a:rPr lang="en-US" sz="1800" dirty="0" err="1">
                <a:ea typeface="+mn-lt"/>
                <a:cs typeface="+mn-lt"/>
              </a:rPr>
              <a:t>TotalSales</a:t>
            </a:r>
            <a:r>
              <a:rPr lang="en-US" sz="1800" dirty="0">
                <a:ea typeface="+mn-lt"/>
                <a:cs typeface="+mn-lt"/>
              </a:rPr>
              <a:t>/Number of customers)</a:t>
            </a:r>
            <a:endParaRPr lang="en-US" sz="1800" dirty="0"/>
          </a:p>
          <a:p>
            <a:pPr marL="342900" indent="-342900">
              <a:buFont typeface="+mj-lt"/>
              <a:buAutoNum type="arabicPeriod"/>
            </a:pPr>
            <a:r>
              <a:rPr lang="en-US" sz="1800" dirty="0">
                <a:ea typeface="+mn-lt"/>
                <a:cs typeface="+mn-lt"/>
              </a:rPr>
              <a:t>What is the frequently purchased item per customer?</a:t>
            </a:r>
            <a:endParaRPr lang="en-US" sz="1800" dirty="0"/>
          </a:p>
        </p:txBody>
      </p:sp>
    </p:spTree>
    <p:extLst>
      <p:ext uri="{BB962C8B-B14F-4D97-AF65-F5344CB8AC3E}">
        <p14:creationId xmlns:p14="http://schemas.microsoft.com/office/powerpoint/2010/main" val="120616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132B-FEE6-4F4F-8ABD-7433BDC41FE7}"/>
              </a:ext>
            </a:extLst>
          </p:cNvPr>
          <p:cNvSpPr>
            <a:spLocks noGrp="1"/>
          </p:cNvSpPr>
          <p:nvPr>
            <p:ph type="title"/>
          </p:nvPr>
        </p:nvSpPr>
        <p:spPr/>
        <p:txBody>
          <a:bodyPr/>
          <a:lstStyle/>
          <a:p>
            <a:r>
              <a:rPr lang="en-US" dirty="0"/>
              <a:t>Star Schema</a:t>
            </a:r>
          </a:p>
        </p:txBody>
      </p:sp>
      <p:sp>
        <p:nvSpPr>
          <p:cNvPr id="4" name="Content Placeholder 3">
            <a:extLst>
              <a:ext uri="{FF2B5EF4-FFF2-40B4-BE49-F238E27FC236}">
                <a16:creationId xmlns:a16="http://schemas.microsoft.com/office/drawing/2014/main" id="{11D12BCE-5D80-4342-8177-B879EC3FCFF0}"/>
              </a:ext>
            </a:extLst>
          </p:cNvPr>
          <p:cNvSpPr>
            <a:spLocks noGrp="1"/>
          </p:cNvSpPr>
          <p:nvPr>
            <p:ph sz="half" idx="1"/>
          </p:nvPr>
        </p:nvSpPr>
        <p:spPr/>
        <p:txBody>
          <a:bodyPr>
            <a:noAutofit/>
          </a:bodyPr>
          <a:lstStyle/>
          <a:p>
            <a:pPr marL="0" indent="0">
              <a:spcAft>
                <a:spcPts val="600"/>
              </a:spcAft>
              <a:buNone/>
            </a:pPr>
            <a:r>
              <a:rPr lang="en-US" sz="1800" b="1" dirty="0">
                <a:solidFill>
                  <a:srgbClr val="000000"/>
                </a:solidFill>
              </a:rPr>
              <a:t>Dimensions:</a:t>
            </a:r>
            <a:endParaRPr lang="en-US" sz="1800" dirty="0">
              <a:solidFill>
                <a:srgbClr val="000000"/>
              </a:solidFill>
            </a:endParaRPr>
          </a:p>
          <a:p>
            <a:pPr marL="285750" lvl="0">
              <a:spcAft>
                <a:spcPts val="600"/>
              </a:spcAft>
            </a:pPr>
            <a:r>
              <a:rPr lang="en-US" sz="1800" dirty="0">
                <a:solidFill>
                  <a:srgbClr val="000000"/>
                </a:solidFill>
              </a:rPr>
              <a:t>CUSTOMER_DIM (</a:t>
            </a:r>
            <a:r>
              <a:rPr lang="en-US" sz="1800" i="1" dirty="0" err="1">
                <a:solidFill>
                  <a:srgbClr val="000000"/>
                </a:solidFill>
              </a:rPr>
              <a:t>CustomerID</a:t>
            </a:r>
            <a:r>
              <a:rPr lang="en-US" sz="1800" i="1" dirty="0">
                <a:solidFill>
                  <a:srgbClr val="000000"/>
                </a:solidFill>
              </a:rPr>
              <a:t>, Country</a:t>
            </a:r>
            <a:r>
              <a:rPr lang="en-US" sz="1800" dirty="0">
                <a:solidFill>
                  <a:srgbClr val="000000"/>
                </a:solidFill>
              </a:rPr>
              <a:t>)</a:t>
            </a:r>
          </a:p>
          <a:p>
            <a:pPr marL="285750" lvl="0">
              <a:spcAft>
                <a:spcPts val="600"/>
              </a:spcAft>
            </a:pPr>
            <a:r>
              <a:rPr lang="en-US" sz="1800" dirty="0">
                <a:solidFill>
                  <a:srgbClr val="000000"/>
                </a:solidFill>
              </a:rPr>
              <a:t>STOCK_DIM (</a:t>
            </a:r>
            <a:r>
              <a:rPr lang="en-US" sz="1800" i="1" dirty="0" err="1">
                <a:solidFill>
                  <a:srgbClr val="000000"/>
                </a:solidFill>
              </a:rPr>
              <a:t>StockCode</a:t>
            </a:r>
            <a:r>
              <a:rPr lang="en-US" sz="1800" i="1" dirty="0">
                <a:solidFill>
                  <a:srgbClr val="000000"/>
                </a:solidFill>
              </a:rPr>
              <a:t>, Description, </a:t>
            </a:r>
            <a:r>
              <a:rPr lang="en-US" sz="1800" i="1" dirty="0" err="1">
                <a:solidFill>
                  <a:srgbClr val="000000"/>
                </a:solidFill>
              </a:rPr>
              <a:t>UnitPrice</a:t>
            </a:r>
            <a:r>
              <a:rPr lang="en-US" sz="1800" dirty="0">
                <a:solidFill>
                  <a:srgbClr val="000000"/>
                </a:solidFill>
              </a:rPr>
              <a:t>)</a:t>
            </a:r>
          </a:p>
          <a:p>
            <a:pPr marL="285750" lvl="0">
              <a:spcAft>
                <a:spcPts val="600"/>
              </a:spcAft>
            </a:pPr>
            <a:r>
              <a:rPr lang="en-US" sz="1800" dirty="0">
                <a:solidFill>
                  <a:srgbClr val="000000"/>
                </a:solidFill>
              </a:rPr>
              <a:t>TIME_DIM (</a:t>
            </a:r>
            <a:r>
              <a:rPr lang="en-US" sz="1800" i="1" dirty="0">
                <a:solidFill>
                  <a:srgbClr val="000000"/>
                </a:solidFill>
              </a:rPr>
              <a:t>Year, Month, Day, Hour, Minute</a:t>
            </a:r>
            <a:r>
              <a:rPr lang="en-US" sz="1800" dirty="0">
                <a:solidFill>
                  <a:srgbClr val="000000"/>
                </a:solidFill>
              </a:rPr>
              <a:t>)</a:t>
            </a:r>
          </a:p>
          <a:p>
            <a:pPr marL="0" indent="0">
              <a:spcAft>
                <a:spcPts val="600"/>
              </a:spcAft>
              <a:buNone/>
            </a:pPr>
            <a:r>
              <a:rPr lang="en-US" sz="1800" b="1" dirty="0">
                <a:solidFill>
                  <a:srgbClr val="000000"/>
                </a:solidFill>
              </a:rPr>
              <a:t>Measures:</a:t>
            </a:r>
            <a:endParaRPr lang="en-US" sz="1800" dirty="0">
              <a:solidFill>
                <a:srgbClr val="000000"/>
              </a:solidFill>
            </a:endParaRPr>
          </a:p>
          <a:p>
            <a:pPr marL="285750" fontAlgn="base">
              <a:spcAft>
                <a:spcPts val="600"/>
              </a:spcAft>
            </a:pPr>
            <a:r>
              <a:rPr lang="en-US" sz="1800" dirty="0">
                <a:solidFill>
                  <a:srgbClr val="000000"/>
                </a:solidFill>
              </a:rPr>
              <a:t>Quantity – Quantity Sold </a:t>
            </a:r>
          </a:p>
          <a:p>
            <a:pPr marL="285750">
              <a:spcAft>
                <a:spcPts val="600"/>
              </a:spcAft>
            </a:pPr>
            <a:r>
              <a:rPr lang="en-US" sz="1800" dirty="0">
                <a:solidFill>
                  <a:srgbClr val="000000"/>
                </a:solidFill>
              </a:rPr>
              <a:t>Total Sales – Quantity * Unit price </a:t>
            </a:r>
          </a:p>
          <a:p>
            <a:pPr marL="0" indent="0">
              <a:spcAft>
                <a:spcPts val="600"/>
              </a:spcAft>
              <a:buNone/>
            </a:pPr>
            <a:r>
              <a:rPr lang="en-US" sz="1800" b="1" dirty="0">
                <a:solidFill>
                  <a:srgbClr val="000000"/>
                </a:solidFill>
              </a:rPr>
              <a:t>FACT TABLE:</a:t>
            </a:r>
          </a:p>
          <a:p>
            <a:pPr>
              <a:spcAft>
                <a:spcPts val="600"/>
              </a:spcAft>
            </a:pPr>
            <a:r>
              <a:rPr lang="en-US" sz="1800" dirty="0">
                <a:solidFill>
                  <a:srgbClr val="000000"/>
                </a:solidFill>
              </a:rPr>
              <a:t>FACT (</a:t>
            </a:r>
            <a:r>
              <a:rPr lang="en-US" sz="1800" i="1" dirty="0" err="1">
                <a:solidFill>
                  <a:srgbClr val="000000"/>
                </a:solidFill>
              </a:rPr>
              <a:t>CustomerID</a:t>
            </a:r>
            <a:r>
              <a:rPr lang="en-US" sz="1800" i="1" dirty="0">
                <a:solidFill>
                  <a:srgbClr val="000000"/>
                </a:solidFill>
              </a:rPr>
              <a:t>, Year, Month, Day, Hour, Minute, </a:t>
            </a:r>
            <a:r>
              <a:rPr lang="en-US" sz="1800" i="1" dirty="0" err="1">
                <a:solidFill>
                  <a:srgbClr val="000000"/>
                </a:solidFill>
              </a:rPr>
              <a:t>StockCode</a:t>
            </a:r>
            <a:r>
              <a:rPr lang="en-US" sz="1800" i="1" dirty="0">
                <a:solidFill>
                  <a:srgbClr val="000000"/>
                </a:solidFill>
              </a:rPr>
              <a:t>, Quantity, </a:t>
            </a:r>
            <a:r>
              <a:rPr lang="en-US" sz="1800" i="1" dirty="0" err="1">
                <a:solidFill>
                  <a:srgbClr val="000000"/>
                </a:solidFill>
              </a:rPr>
              <a:t>TotalSales</a:t>
            </a:r>
            <a:r>
              <a:rPr lang="en-US" sz="1800" dirty="0">
                <a:solidFill>
                  <a:srgbClr val="000000"/>
                </a:solidFill>
              </a:rPr>
              <a:t>)</a:t>
            </a:r>
          </a:p>
          <a:p>
            <a:pPr>
              <a:spcAft>
                <a:spcPts val="600"/>
              </a:spcAft>
            </a:pPr>
            <a:endParaRPr lang="en-US" sz="1800" b="1" dirty="0">
              <a:solidFill>
                <a:srgbClr val="000000"/>
              </a:solidFill>
            </a:endParaRPr>
          </a:p>
          <a:p>
            <a:pPr>
              <a:spcAft>
                <a:spcPts val="600"/>
              </a:spcAft>
            </a:pPr>
            <a:endParaRPr lang="en-US" sz="1800" dirty="0">
              <a:solidFill>
                <a:srgbClr val="000000"/>
              </a:solidFill>
            </a:endParaRPr>
          </a:p>
          <a:p>
            <a:endParaRPr lang="en-US" sz="1800" dirty="0"/>
          </a:p>
        </p:txBody>
      </p:sp>
      <p:pic>
        <p:nvPicPr>
          <p:cNvPr id="6" name="Content Placeholder 4" descr="A picture containing computer&#10;&#10;Description automatically generated">
            <a:extLst>
              <a:ext uri="{FF2B5EF4-FFF2-40B4-BE49-F238E27FC236}">
                <a16:creationId xmlns:a16="http://schemas.microsoft.com/office/drawing/2014/main" id="{EC783541-9108-4D44-BBEA-8C1ECF780CCD}"/>
              </a:ext>
            </a:extLst>
          </p:cNvPr>
          <p:cNvPicPr>
            <a:picLocks noGrp="1" noChangeAspect="1"/>
          </p:cNvPicPr>
          <p:nvPr>
            <p:ph sz="half" idx="2"/>
          </p:nvPr>
        </p:nvPicPr>
        <p:blipFill>
          <a:blip r:embed="rId3"/>
          <a:stretch>
            <a:fillRect/>
          </a:stretch>
        </p:blipFill>
        <p:spPr>
          <a:xfrm>
            <a:off x="6019800" y="1897701"/>
            <a:ext cx="6108700" cy="4207185"/>
          </a:xfrm>
          <a:prstGeom prst="rect">
            <a:avLst/>
          </a:prstGeom>
        </p:spPr>
      </p:pic>
    </p:spTree>
    <p:extLst>
      <p:ext uri="{BB962C8B-B14F-4D97-AF65-F5344CB8AC3E}">
        <p14:creationId xmlns:p14="http://schemas.microsoft.com/office/powerpoint/2010/main" val="334815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2110</Words>
  <Application>Microsoft Macintosh PowerPoint</Application>
  <PresentationFormat>Widescreen</PresentationFormat>
  <Paragraphs>223</Paragraphs>
  <Slides>26</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Data Warehouse for Online Retail Database</vt:lpstr>
      <vt:lpstr>Online Retail Database</vt:lpstr>
      <vt:lpstr>Data Description</vt:lpstr>
      <vt:lpstr>Data Cleaning</vt:lpstr>
      <vt:lpstr>Choices of Database</vt:lpstr>
      <vt:lpstr>System Structure </vt:lpstr>
      <vt:lpstr>System Assumptions</vt:lpstr>
      <vt:lpstr>Aggregate Queries</vt:lpstr>
      <vt:lpstr>Star Schema</vt:lpstr>
      <vt:lpstr>MySQL Implementation</vt:lpstr>
      <vt:lpstr>SQL Optimization</vt:lpstr>
      <vt:lpstr>SQL Advantages and Disadvantages</vt:lpstr>
      <vt:lpstr>MongoDB Implementation</vt:lpstr>
      <vt:lpstr>Challenges of MongoDB </vt:lpstr>
      <vt:lpstr>Query 5: Which item is sold below the threshold value? Or, what are the under-performed products based on the average sales last year (the year denotes either 2009 or 2010)?</vt:lpstr>
      <vt:lpstr>Sample Code</vt:lpstr>
      <vt:lpstr>MongoDB Advantages and Disadvantages</vt:lpstr>
      <vt:lpstr>Neo4j Implementation</vt:lpstr>
      <vt:lpstr>Changes to the Star Schema</vt:lpstr>
      <vt:lpstr>Query 9: What is the change in total sales per country per year</vt:lpstr>
      <vt:lpstr>Neo4j Advantages and Disadvantages</vt:lpstr>
      <vt:lpstr>Comparison between 3 databases</vt:lpstr>
      <vt:lpstr>Comparison between 3 databases</vt:lpstr>
      <vt:lpstr>Demo</vt:lpstr>
      <vt:lpstr>Subgroups and Responsibilities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 for Online Retail Database</dc:title>
  <dc:creator>Jakka, Aishwarya</dc:creator>
  <cp:lastModifiedBy>Jakka, Aishwarya</cp:lastModifiedBy>
  <cp:revision>1</cp:revision>
  <dcterms:created xsi:type="dcterms:W3CDTF">2020-04-14T22:07:02Z</dcterms:created>
  <dcterms:modified xsi:type="dcterms:W3CDTF">2020-04-15T05:32:51Z</dcterms:modified>
</cp:coreProperties>
</file>